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84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CD70C5-C5EC-4223-9602-61B15E4CAD76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7F8BC3-4AB5-4D42-8FCA-91CFF01F71FA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572560" cy="1828800"/>
          </a:xfrm>
        </p:spPr>
        <p:txBody>
          <a:bodyPr/>
          <a:lstStyle/>
          <a:p>
            <a:r>
              <a:rPr lang="tr-TR" dirty="0" smtClean="0"/>
              <a:t>ÇOCUK GELİŞİMİ PSİKOLOJİSİ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643570" y="6000768"/>
            <a:ext cx="3316030" cy="629092"/>
          </a:xfrm>
        </p:spPr>
        <p:txBody>
          <a:bodyPr/>
          <a:lstStyle/>
          <a:p>
            <a:r>
              <a:rPr lang="tr-TR" dirty="0" smtClean="0"/>
              <a:t>PSK. MİNA ERCİYAS</a:t>
            </a:r>
            <a:endParaRPr lang="tr-TR" dirty="0"/>
          </a:p>
        </p:txBody>
      </p:sp>
      <p:pic>
        <p:nvPicPr>
          <p:cNvPr id="4" name="3 Resim" descr="Oyun Terapisi Eğitimi - Kariyer Parkı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3116"/>
            <a:ext cx="5929354" cy="3677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GELİŞİMSEL DESTEK PROGRAMLARI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Çocuğun gelişimini merkeze alan okul öncesi eğitim programları; belirli yaş dönemlerine göre kazanılması beklenen becerileri belirleyerek, bu becerileri etkinlikler vasıtasıyla çocuklara kazandırmayı hedefler. </a:t>
            </a:r>
          </a:p>
          <a:p>
            <a:r>
              <a:rPr lang="tr-TR" dirty="0" smtClean="0"/>
              <a:t>Çocuğun gelişimini destekleyecek kurumsal ve aile merkezli okul öncesi eğitim programları çocuklar için önemli bir ihtiyaçtır.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Erken çocukluk eğitimi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Erken eğitim, doğumdan başlayarak ilköğretimin ilk yıllarına kadar (0-6 yaş) devam eden, çocuğun doğuştan getirdiği gelişim potansiyelini en yüksek oranda ortaya çıkarması için gerekli ortamı ailede, toplumda ve kurumlarda sağlamayı hedefleyen çocuğun, sosyal, bilişsel, dil, motor ve </a:t>
            </a:r>
            <a:r>
              <a:rPr lang="tr-TR" dirty="0" err="1" smtClean="0"/>
              <a:t>özbakım</a:t>
            </a:r>
            <a:r>
              <a:rPr lang="tr-TR" dirty="0" smtClean="0"/>
              <a:t> gibi tüm gelişimini destekleyen sürekli bir eğitim sürecidir.</a:t>
            </a:r>
          </a:p>
          <a:p>
            <a:r>
              <a:rPr lang="tr-TR" dirty="0" smtClean="0"/>
              <a:t>Erken eğitim, 0-3 yaş takvim yaşına sahip çocuklar için erken çocukluk dönemi eğitimi; 3-6 yaş takvim yaşına sahip çocuklar için ise okul öncesi eğitim olarak iki aşamaya ayrılmaktadır.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Çocukların zeka puanlarında yükselme, </a:t>
            </a:r>
          </a:p>
          <a:p>
            <a:r>
              <a:rPr lang="tr-TR" dirty="0" smtClean="0"/>
              <a:t>Çocukların beslenme ve sağlık durumunda iyileşme, </a:t>
            </a:r>
          </a:p>
          <a:p>
            <a:r>
              <a:rPr lang="tr-TR" dirty="0" smtClean="0"/>
              <a:t>Sosyal ve duygusal davranış gelişiminin daha ileri olması, </a:t>
            </a:r>
          </a:p>
          <a:p>
            <a:r>
              <a:rPr lang="tr-TR" dirty="0" smtClean="0"/>
              <a:t>Daha olumlu ebeveyn-çocuk ilişkisi kurulması.</a:t>
            </a:r>
          </a:p>
          <a:p>
            <a:r>
              <a:rPr lang="tr-TR" dirty="0" smtClean="0"/>
              <a:t>Bu yüzden bu dönemde çocuğun zihinsel ve bedensel olarak yeterli beslenmesi ve etkileşimde bulunabildiği, onun gelişimini destekleyen bir ortamda bulunması gerekmektedir. </a:t>
            </a:r>
          </a:p>
          <a:p>
            <a:r>
              <a:rPr lang="tr-TR" dirty="0" smtClean="0"/>
              <a:t>Erken çocukluk eğitimi insan gelişiminin başlangıç noktasıdır. </a:t>
            </a:r>
          </a:p>
          <a:p>
            <a:r>
              <a:rPr lang="tr-TR" dirty="0" smtClean="0"/>
              <a:t>Okul öncesi eğitim, çocukların uzun vadede daha üretken, daha yaratıcı, sorun çözmede daha yetkin olmasını sağlar.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KAZANILAN BECERİLER: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Çocuklar okul öncesi eğitim ile sosyal, duygusal, fiziksel ve zihinsel birçok beceri kazanır ve geliştirirler. </a:t>
            </a:r>
          </a:p>
          <a:p>
            <a:r>
              <a:rPr lang="tr-TR" dirty="0" smtClean="0"/>
              <a:t>Sosyal olarak paylaşmayı, sıra beklemeyi, kurallara uymayı, karşılıklı konuşmayı, oyun kurmayı, yaşıtları ile çıkan çatışmaları çözmeyi, kendini korumayı ve diğer çocukların haklarına saygı göstermeyi öğrenir.</a:t>
            </a:r>
          </a:p>
          <a:p>
            <a:r>
              <a:rPr lang="tr-TR" dirty="0" smtClean="0"/>
              <a:t>Yemek, uyku, tuvalet gibi </a:t>
            </a:r>
            <a:r>
              <a:rPr lang="tr-TR" dirty="0" err="1" smtClean="0"/>
              <a:t>özbakım</a:t>
            </a:r>
            <a:r>
              <a:rPr lang="tr-TR" dirty="0" smtClean="0"/>
              <a:t> becerilerini kazanmak, anne-babadan ayrı kalmak duygusal gelişimine katkıda bulunarak kendine güvenini artırır. </a:t>
            </a:r>
          </a:p>
          <a:p>
            <a:r>
              <a:rPr lang="tr-TR" dirty="0" smtClean="0"/>
              <a:t>Kesme, yapıştırma, boyama, kalem kullanma gibi faaliyetlerin düzenli olarak yapılması ise çocukların ince motor becerilerini geliştirir. </a:t>
            </a:r>
          </a:p>
          <a:p>
            <a:r>
              <a:rPr lang="tr-TR" dirty="0" smtClean="0"/>
              <a:t>Koşma, zıplama, fırlatma, tırmanma gibi faaliyetlerle de kaba motor fonksiyonlarını kullanır ve geliştirir.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EĞİTİM KURUMLARINDA;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Arkadaşlık kurmayı ve sürdürmeyi , paylaşmayı ve sosyalleşmeyi çocuklar en iyi okul öncesi kurum içerisinde öğrenir.</a:t>
            </a:r>
          </a:p>
          <a:p>
            <a:r>
              <a:rPr lang="tr-TR" dirty="0" smtClean="0"/>
              <a:t>✓ Çocuklar kreşlerde ve anaokullarında en uygun oyun ortamının sağlandığı yerdir. </a:t>
            </a:r>
          </a:p>
          <a:p>
            <a:r>
              <a:rPr lang="tr-TR" dirty="0" smtClean="0"/>
              <a:t>✓ İkili , Üçlü toplu oyunlara yönelirler. </a:t>
            </a:r>
          </a:p>
          <a:p>
            <a:r>
              <a:rPr lang="tr-TR" dirty="0" smtClean="0"/>
              <a:t>✓ “Ben” ve “ başkası ” kavramalarının bilincine vararak yardımlaşma ve işbirliği duygusunu geliştirir.</a:t>
            </a:r>
          </a:p>
          <a:p>
            <a:r>
              <a:rPr lang="tr-TR" dirty="0" smtClean="0"/>
              <a:t>✓ Arkadaşları ve öğretmenleri ile konuşmak dil becerileri ve kendini ifade etme becerilerinin gelişmesini sağlar.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 Sıralaması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✓ Meksika % 84 </a:t>
            </a:r>
          </a:p>
          <a:p>
            <a:pPr>
              <a:buNone/>
            </a:pPr>
            <a:r>
              <a:rPr lang="tr-TR" dirty="0" smtClean="0"/>
              <a:t>✓ Kuzey Amerika ve Batı Avrupa % 78 </a:t>
            </a:r>
          </a:p>
          <a:p>
            <a:pPr>
              <a:buNone/>
            </a:pPr>
            <a:r>
              <a:rPr lang="tr-TR" dirty="0" smtClean="0"/>
              <a:t>✓ Bulgaristan % 78 </a:t>
            </a:r>
          </a:p>
          <a:p>
            <a:pPr>
              <a:buNone/>
            </a:pPr>
            <a:r>
              <a:rPr lang="tr-TR" dirty="0" smtClean="0"/>
              <a:t>✓ Gelişmiş Ülkeler %77 </a:t>
            </a:r>
          </a:p>
          <a:p>
            <a:pPr>
              <a:buNone/>
            </a:pPr>
            <a:r>
              <a:rPr lang="tr-TR" dirty="0" smtClean="0"/>
              <a:t>✓ Yunanistan % 66 </a:t>
            </a:r>
          </a:p>
          <a:p>
            <a:pPr>
              <a:buNone/>
            </a:pPr>
            <a:r>
              <a:rPr lang="tr-TR" dirty="0" smtClean="0"/>
              <a:t>✓ Orta ve Doğu Avrupa % 57 </a:t>
            </a:r>
          </a:p>
          <a:p>
            <a:pPr>
              <a:buNone/>
            </a:pPr>
            <a:r>
              <a:rPr lang="tr-TR" dirty="0" smtClean="0"/>
              <a:t>✓ Kenya % 53 </a:t>
            </a:r>
          </a:p>
          <a:p>
            <a:pPr>
              <a:buNone/>
            </a:pPr>
            <a:r>
              <a:rPr lang="tr-TR" dirty="0" smtClean="0"/>
              <a:t>✓ Hırvatistan % 47 </a:t>
            </a:r>
          </a:p>
          <a:p>
            <a:pPr>
              <a:buNone/>
            </a:pPr>
            <a:r>
              <a:rPr lang="tr-TR" dirty="0" smtClean="0"/>
              <a:t>✓ Güney Afrika % 33</a:t>
            </a:r>
          </a:p>
          <a:p>
            <a:pPr>
              <a:buNone/>
            </a:pPr>
            <a:r>
              <a:rPr lang="tr-TR" dirty="0" smtClean="0"/>
              <a:t> ✓ Gelişmekte olan Ülkeler % 32 </a:t>
            </a:r>
          </a:p>
          <a:p>
            <a:pPr>
              <a:buNone/>
            </a:pPr>
            <a:r>
              <a:rPr lang="tr-TR" dirty="0" smtClean="0"/>
              <a:t>✓ Orta Asya % 27 </a:t>
            </a:r>
          </a:p>
          <a:p>
            <a:pPr>
              <a:buNone/>
            </a:pPr>
            <a:r>
              <a:rPr lang="tr-TR" dirty="0" smtClean="0"/>
              <a:t>✓ </a:t>
            </a:r>
            <a:r>
              <a:rPr lang="tr-TR" b="1" dirty="0" smtClean="0"/>
              <a:t>TÜRKİYE % 16 </a:t>
            </a:r>
          </a:p>
          <a:p>
            <a:pPr>
              <a:buNone/>
            </a:pPr>
            <a:r>
              <a:rPr lang="tr-TR" dirty="0" smtClean="0"/>
              <a:t>✓ Arap Ülkeleri % 16 </a:t>
            </a:r>
          </a:p>
          <a:p>
            <a:pPr>
              <a:buNone/>
            </a:pPr>
            <a:r>
              <a:rPr lang="tr-TR" dirty="0" smtClean="0"/>
              <a:t>✓ Mısır % 14 </a:t>
            </a:r>
          </a:p>
          <a:p>
            <a:pPr>
              <a:buNone/>
            </a:pPr>
            <a:r>
              <a:rPr lang="tr-TR" dirty="0" smtClean="0"/>
              <a:t>✓ Sahra altı Afrika % 12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Etkinlik Türleri: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Günlük eğitim akışında yer alabilecek etkinlikler şunlar olabilir: </a:t>
            </a:r>
          </a:p>
          <a:p>
            <a:r>
              <a:rPr lang="tr-TR" dirty="0" smtClean="0"/>
              <a:t>Matematik </a:t>
            </a:r>
          </a:p>
          <a:p>
            <a:r>
              <a:rPr lang="tr-TR" dirty="0" smtClean="0"/>
              <a:t>Okuma Yazmaya Hazırlık</a:t>
            </a:r>
          </a:p>
          <a:p>
            <a:r>
              <a:rPr lang="tr-TR" dirty="0" smtClean="0"/>
              <a:t> Drama </a:t>
            </a:r>
          </a:p>
          <a:p>
            <a:r>
              <a:rPr lang="tr-TR" dirty="0" smtClean="0"/>
              <a:t>Alan Gezisi </a:t>
            </a:r>
          </a:p>
          <a:p>
            <a:r>
              <a:rPr lang="tr-TR" dirty="0" smtClean="0"/>
              <a:t>Sanat </a:t>
            </a:r>
          </a:p>
          <a:p>
            <a:r>
              <a:rPr lang="tr-TR" dirty="0" smtClean="0"/>
              <a:t>Türkçe </a:t>
            </a:r>
          </a:p>
          <a:p>
            <a:r>
              <a:rPr lang="tr-TR" dirty="0" smtClean="0"/>
              <a:t>Oyun</a:t>
            </a:r>
          </a:p>
          <a:p>
            <a:r>
              <a:rPr lang="tr-TR" dirty="0" smtClean="0"/>
              <a:t> Müzik </a:t>
            </a:r>
          </a:p>
          <a:p>
            <a:r>
              <a:rPr lang="tr-TR" dirty="0" smtClean="0"/>
              <a:t>Fen </a:t>
            </a:r>
          </a:p>
          <a:p>
            <a:r>
              <a:rPr lang="tr-TR" dirty="0" smtClean="0"/>
              <a:t>Hareket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Eğitimde farklı yaklaşımlar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Erken Çocukluk Eğitimi</a:t>
            </a:r>
          </a:p>
          <a:p>
            <a:r>
              <a:rPr lang="tr-TR" dirty="0" smtClean="0"/>
              <a:t>Erken çocukluk eğitimi programları, doğumdan sekiz yaşa kadar olan çocukların gelişimi, öğrenmesi ve sağlığı ile ilgili bilgilerin bütünleştirilerek eğitim hizmetinin verilmesini kapsamaktadır.</a:t>
            </a:r>
          </a:p>
          <a:p>
            <a:r>
              <a:rPr lang="tr-TR" dirty="0" smtClean="0"/>
              <a:t>Gelişimin aşamaları, hızı ve duyarlı dönemleri düşünüldüğünde erken çocukluk eğitiminin çocuğun kısa ve uzun dönemdeki gelişimi üzerindeki etkisinin ne denli önemli olduğu açıktır.</a:t>
            </a:r>
          </a:p>
          <a:p>
            <a:r>
              <a:rPr lang="tr-TR" dirty="0" smtClean="0"/>
              <a:t> Erken çocukluk eğitimi, çeşitli eğitim yaklaşımlarına dayanmaktadır.</a:t>
            </a:r>
          </a:p>
          <a:p>
            <a:r>
              <a:rPr lang="tr-TR" dirty="0" smtClean="0"/>
              <a:t> Eğitim programları geçmişten günümüze bilginin edinme biçimine ve öğrenmeye ilişkin görüşlerin değişmesi, bilimsel gelişmeler ve farklılaşan gereksinimler gibi pek çok faktörden etkilenerek çeşitlenmiştir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scope</a:t>
            </a:r>
            <a:endParaRPr lang="tr-TR" dirty="0" smtClean="0"/>
          </a:p>
          <a:p>
            <a:r>
              <a:rPr lang="tr-TR" dirty="0" err="1" smtClean="0"/>
              <a:t>Montesorri</a:t>
            </a:r>
            <a:endParaRPr lang="tr-TR" dirty="0" smtClean="0"/>
          </a:p>
          <a:p>
            <a:r>
              <a:rPr lang="tr-TR" dirty="0" err="1" smtClean="0"/>
              <a:t>Head</a:t>
            </a:r>
            <a:r>
              <a:rPr lang="tr-TR" dirty="0" smtClean="0"/>
              <a:t> start</a:t>
            </a:r>
          </a:p>
          <a:p>
            <a:r>
              <a:rPr lang="tr-TR" dirty="0" smtClean="0"/>
              <a:t>Proje yaklaşımı</a:t>
            </a:r>
          </a:p>
          <a:p>
            <a:r>
              <a:rPr lang="tr-TR" dirty="0" err="1" smtClean="0"/>
              <a:t>Waldorf</a:t>
            </a:r>
            <a:endParaRPr lang="tr-TR" dirty="0" smtClean="0"/>
          </a:p>
          <a:p>
            <a:r>
              <a:rPr lang="tr-TR" dirty="0" err="1" smtClean="0"/>
              <a:t>Pym</a:t>
            </a:r>
            <a:r>
              <a:rPr lang="tr-TR" dirty="0" smtClean="0"/>
              <a:t> (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program)</a:t>
            </a:r>
          </a:p>
          <a:p>
            <a:r>
              <a:rPr lang="tr-TR" dirty="0" smtClean="0"/>
              <a:t>Bank </a:t>
            </a:r>
            <a:r>
              <a:rPr lang="tr-TR" dirty="0" err="1" smtClean="0"/>
              <a:t>street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918418"/>
          </a:xfrm>
        </p:spPr>
        <p:txBody>
          <a:bodyPr>
            <a:noAutofit/>
          </a:bodyPr>
          <a:lstStyle/>
          <a:p>
            <a:r>
              <a:rPr lang="tr-TR" sz="3600" dirty="0" smtClean="0"/>
              <a:t>Uygun Olmayan Davranışın Ortaya Çıkmasını Önleme Davranış Z</a:t>
            </a:r>
            <a:r>
              <a:rPr lang="tr-TR" sz="3600" dirty="0" smtClean="0"/>
              <a:t>incirini Kırma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Uygun olmayan davranışla ilgili, davranışın hemen öncesinde oluşan ve olumsuz davranışa zemin hazırlayan çevresel koşulları belirlemek ve değiştirmek yoluyla davranışı önlemek, uygun olmayan davranışı azaltmaktan daha kolaydır. </a:t>
            </a:r>
          </a:p>
          <a:p>
            <a:r>
              <a:rPr lang="tr-TR" b="1" dirty="0" smtClean="0"/>
              <a:t>Yakınlık kontrolü</a:t>
            </a:r>
            <a:r>
              <a:rPr lang="tr-TR" dirty="0" smtClean="0"/>
              <a:t>: Bir olay ya da durumda çocuğun olası tepkisini tahmin edip, duruşunu değiştirerek, sakin kalarak, iletişim fırsatı yaratarak davranışın alışılagelmiş sırası durdurulabilir. </a:t>
            </a:r>
          </a:p>
          <a:p>
            <a:r>
              <a:rPr lang="tr-TR" b="1" dirty="0" smtClean="0"/>
              <a:t>Şakayla karışık kontrol</a:t>
            </a:r>
            <a:r>
              <a:rPr lang="tr-TR" dirty="0" smtClean="0"/>
              <a:t>: Şaka patlamak üzere olan gerginliği azaltabilir. Olası davranışı konu alan komik bir gerçek yaşantı / hikaye etkili olabilir. </a:t>
            </a:r>
          </a:p>
          <a:p>
            <a:r>
              <a:rPr lang="tr-TR" b="1" dirty="0" smtClean="0"/>
              <a:t>Uygun yönergeler verme</a:t>
            </a:r>
            <a:r>
              <a:rPr lang="tr-TR" dirty="0" smtClean="0"/>
              <a:t>: İstenmeyen değil, istenen davranışla ilgili kısa ve net yönergeler önleyici olabilir. </a:t>
            </a:r>
          </a:p>
          <a:p>
            <a:r>
              <a:rPr lang="tr-TR" b="1" dirty="0" smtClean="0"/>
              <a:t>Uyaran değişikliği</a:t>
            </a:r>
            <a:r>
              <a:rPr lang="tr-TR" dirty="0" smtClean="0"/>
              <a:t>: Nesnelerin kaldırılması, çocukların yerlerinin değiştirilmesi, etkinliğin süresinin, materyallerin çocukların ilgi ve ihtiyaçlarına, dikkat sürelerine göre ayarlanması önleyici olabilir.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• Erken çocukluk döneminde çocuğa verilecek olan fırsatlar ve yetişkin desteği ve eğitimi çocuğun yaşama en iyi şekilde hazırlanmasında önemli rol oynar. </a:t>
            </a:r>
          </a:p>
          <a:p>
            <a:pPr>
              <a:buNone/>
            </a:pPr>
            <a:r>
              <a:rPr lang="tr-TR" b="1" dirty="0" smtClean="0"/>
              <a:t>ÇOCUKTAN BEKLENTİLER</a:t>
            </a:r>
          </a:p>
          <a:p>
            <a:pPr>
              <a:buNone/>
            </a:pPr>
            <a:r>
              <a:rPr lang="tr-TR" dirty="0" smtClean="0"/>
              <a:t>Bu dönemde çocuklardan </a:t>
            </a:r>
          </a:p>
          <a:p>
            <a:pPr>
              <a:buNone/>
            </a:pPr>
            <a:r>
              <a:rPr lang="tr-TR" dirty="0" smtClean="0"/>
              <a:t>basit kavramları oluşturabilmesi, </a:t>
            </a:r>
          </a:p>
          <a:p>
            <a:pPr>
              <a:buNone/>
            </a:pPr>
            <a:r>
              <a:rPr lang="tr-TR" dirty="0" smtClean="0"/>
              <a:t>konuşmayı öğrenmesi, </a:t>
            </a:r>
          </a:p>
          <a:p>
            <a:pPr>
              <a:buNone/>
            </a:pPr>
            <a:r>
              <a:rPr lang="tr-TR" dirty="0" smtClean="0"/>
              <a:t>neden- sonuç ilişkisi kurabilmesi, </a:t>
            </a:r>
          </a:p>
          <a:p>
            <a:pPr>
              <a:buNone/>
            </a:pPr>
            <a:r>
              <a:rPr lang="tr-TR" dirty="0" smtClean="0"/>
              <a:t>basit sınıflama, </a:t>
            </a:r>
          </a:p>
          <a:p>
            <a:pPr>
              <a:buNone/>
            </a:pPr>
            <a:r>
              <a:rPr lang="tr-TR" dirty="0" smtClean="0"/>
              <a:t>örgütleme vb. becerileri kazanması beklenmektedir.</a:t>
            </a: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BAZEN İSTENMEYEN DAVRANIŞLARI GÖRMEZDEN GELMEK MÜMKÜN OLMAYABİLİR </a:t>
            </a:r>
          </a:p>
          <a:p>
            <a:r>
              <a:rPr lang="tr-TR" dirty="0" smtClean="0"/>
              <a:t>Eğer davranışlar tehlikeli ve yıkıcı ise o zaman HAYIR demek gerekir ya da çocuğu oradan uzaklaştırmak ve hareketlerini kısıtlamak gerekebilir. </a:t>
            </a:r>
          </a:p>
          <a:p>
            <a:r>
              <a:rPr lang="tr-TR" dirty="0" smtClean="0"/>
              <a:t>Sürekli eleştiri bir süre sonra çocuk için anlamını kaybedebilir. </a:t>
            </a:r>
          </a:p>
          <a:p>
            <a:r>
              <a:rPr lang="tr-TR" dirty="0" smtClean="0"/>
              <a:t>Çocuk eğer “hayır” sözünü çok sık duyarsa kulaklarını tıkamaya başlayacaktır. </a:t>
            </a:r>
          </a:p>
          <a:p>
            <a:r>
              <a:rPr lang="tr-TR" dirty="0" smtClean="0"/>
              <a:t>Yetişkinlerin yerine getiremedikleri boş tehditler, bir süre sonra çocuğun onların sözüne inanmamasına neden olarak, etkisini zaman içinde yitirir.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PEKİ NE YAPMALI?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❑ Yeni istenen davranışlar öğretin. </a:t>
            </a:r>
          </a:p>
          <a:p>
            <a:pPr>
              <a:buNone/>
            </a:pPr>
            <a:r>
              <a:rPr lang="tr-TR" b="1" dirty="0" smtClean="0"/>
              <a:t>Model olma- </a:t>
            </a:r>
            <a:r>
              <a:rPr lang="tr-TR" dirty="0" smtClean="0"/>
              <a:t>Yönlendirme: Göstererek, yardımcı olarak ve yapabilmesine izin vererek yeni bir davranış öğretebilirsiniz. </a:t>
            </a:r>
          </a:p>
          <a:p>
            <a:pPr>
              <a:buNone/>
            </a:pPr>
            <a:r>
              <a:rPr lang="tr-TR" b="1" dirty="0" smtClean="0"/>
              <a:t>Her seferde tek bir adım</a:t>
            </a:r>
            <a:r>
              <a:rPr lang="tr-TR" dirty="0" smtClean="0"/>
              <a:t>: Zor işleri daha küçük adımlara bölerek, çocuğun her seferde bir adım öğrenmesini sağlayabilirsiniz. </a:t>
            </a:r>
          </a:p>
          <a:p>
            <a:pPr>
              <a:buNone/>
            </a:pPr>
            <a:r>
              <a:rPr lang="tr-TR" b="1" dirty="0" smtClean="0"/>
              <a:t>Başkalarından öğrenme</a:t>
            </a:r>
            <a:r>
              <a:rPr lang="tr-TR" dirty="0" smtClean="0"/>
              <a:t>: Çocuklar öğretmenlerini örnek alır - onlar gibi davranırlar.</a:t>
            </a:r>
          </a:p>
          <a:p>
            <a:pPr>
              <a:buNone/>
            </a:pPr>
            <a:r>
              <a:rPr lang="tr-TR" dirty="0" smtClean="0"/>
              <a:t> Çocuğun sizin istediğiniz gibi bir şey yaptığını </a:t>
            </a:r>
            <a:r>
              <a:rPr lang="tr-TR" dirty="0" err="1" smtClean="0"/>
              <a:t>farkmetmeye</a:t>
            </a:r>
            <a:r>
              <a:rPr lang="tr-TR" dirty="0" smtClean="0"/>
              <a:t> dikkat edin ve onu hemen övün.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AİLE KATILIMI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Ailenin eğitim sürecine katılımının sürekliliği, hazırlanan programların iyi planlanması ve tüm kategorileri içerecek biçimde düzenlenmiş olmasına bağlıdır. Bu görüşten hareketle aile katılımının gerçekleşebileceği alanlar, temel olarak beş kategoride incelenebilir: </a:t>
            </a:r>
          </a:p>
          <a:p>
            <a:r>
              <a:rPr lang="tr-TR" dirty="0" smtClean="0"/>
              <a:t>❖ </a:t>
            </a:r>
            <a:r>
              <a:rPr lang="tr-TR" b="1" dirty="0" smtClean="0"/>
              <a:t>Öğrenen Olarak Aile</a:t>
            </a:r>
            <a:r>
              <a:rPr lang="tr-TR" dirty="0" smtClean="0"/>
              <a:t>: Ailenin, eğitim programlarının hedef ve içeriği, öğrenme süreçleri, okulun politikası ve etkili ebeveynlik becerileri konusunda bilgi ve etkililik düzeyinin geliştirilmesi, </a:t>
            </a:r>
          </a:p>
          <a:p>
            <a:r>
              <a:rPr lang="tr-TR" dirty="0" smtClean="0"/>
              <a:t>❖</a:t>
            </a:r>
            <a:r>
              <a:rPr lang="tr-TR" b="1" dirty="0" smtClean="0"/>
              <a:t>Öğreten Olarak Aile</a:t>
            </a:r>
            <a:r>
              <a:rPr lang="tr-TR" dirty="0" smtClean="0"/>
              <a:t>: Ailenin, çocuğun ilk ve temel eğiticisi olduğu görüşünden hareketle, evde öğrenme etkinliklerinde görev ve sorumluluk üstlenme becerilerinin geliştirilmesi (Oyun oynama, kitap okuma, etkili çalışma becerileri, model oluşturma),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Aileye çocuk gelişimi, eğitimi ve psikolojisini yorumlama konusunda eğitim verilebilir. </a:t>
            </a:r>
          </a:p>
          <a:p>
            <a:r>
              <a:rPr lang="tr-TR" dirty="0" smtClean="0"/>
              <a:t>Ailelerden soru formları vasıtası ile eğitime ihtiyaç duydukları konuları öncelik sırasına göre belirtmeleri istenebilir. </a:t>
            </a:r>
          </a:p>
          <a:p>
            <a:r>
              <a:rPr lang="tr-TR" dirty="0" smtClean="0"/>
              <a:t>İhtiyaç analizi anne-babaların beklentileri doğrultusunda planlama ve uygulamaların yapılması açısından önem taşır. </a:t>
            </a:r>
          </a:p>
          <a:p>
            <a:r>
              <a:rPr lang="tr-TR" dirty="0" smtClean="0"/>
              <a:t>Ailelerden çocuklarının eğitiminde kullanılacak çeşitli artık materyalleri ve dokümanları biriktirmeli istenebilir. </a:t>
            </a:r>
          </a:p>
          <a:p>
            <a:r>
              <a:rPr lang="tr-TR" dirty="0" smtClean="0"/>
              <a:t>Ailelere çocukların gelişimini destekleyici öğretim yöntemleri ve evde yapılabilecek uygulamalar konusunda eğitici bilgi, proje uygulamaları verilebilir.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Ailelerin yıl içinde katılabilecekleri çeşitli etkinlikleri ve toplantıları gösteren çizelgeler oluşturularak, okul-aile ilişkisi düzenli biçimde izlenebilir. </a:t>
            </a:r>
          </a:p>
          <a:p>
            <a:r>
              <a:rPr lang="tr-TR" dirty="0" smtClean="0"/>
              <a:t>Okul öncesi eğitim programlarıyla, okul-aile işbirliğinin olumlu sonuçlarını yansıtan (çocuk, aile, eğitimci vb. açısından) araştırma sonuçları ebeveynlerle paylaşılabilir. </a:t>
            </a:r>
          </a:p>
          <a:p>
            <a:r>
              <a:rPr lang="tr-TR" dirty="0" smtClean="0"/>
              <a:t>Anne-baba katılımı ve eğitimiyle ilgili konularda uzman kişilerce, okul öncesi eğitim kurumu öğretmenlerine hizmet içi eğitim verilebilir. </a:t>
            </a:r>
          </a:p>
          <a:p>
            <a:r>
              <a:rPr lang="tr-TR" dirty="0" smtClean="0"/>
              <a:t>Ailelerin gerek kurumla, gerek birbirleriyle iletişim ve etkileşimlerini sağlamak amacıyla bir araya gelebilecekleri çeşitli etkinlikler düzenlenebilir.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duygusal yönden gelişme gösteren çocukların sosyal becerileri artacaktır. </a:t>
            </a:r>
          </a:p>
          <a:p>
            <a:r>
              <a:rPr lang="tr-TR" dirty="0" smtClean="0"/>
              <a:t>Sosyal becerilerin gelişmesi çocuğun aile, arkadaş, okul ve diğer toplumsal kaynaklardan doğrudan ya da dolaylı olarak etkilenmesiyle olur. </a:t>
            </a:r>
          </a:p>
          <a:p>
            <a:r>
              <a:rPr lang="tr-TR" dirty="0" smtClean="0"/>
              <a:t>Ailenin de erken çocukluk dönemi eğitimine katkısı oldukça önemlidir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ÇOCUKLUK DÖNEMİNİN HDEFLERİ: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• Temeli okuma yazma ve diğer etkileşim yetenekleri olan dinleme, konuşma ve oynama aktivitelerinin gelişimini sağlama </a:t>
            </a:r>
          </a:p>
          <a:p>
            <a:pPr>
              <a:buNone/>
            </a:pPr>
            <a:r>
              <a:rPr lang="tr-TR" dirty="0" smtClean="0"/>
              <a:t>• Çocukların duygularını ifade edebilmelerinin gelişimini sağlama </a:t>
            </a:r>
          </a:p>
          <a:p>
            <a:pPr>
              <a:buNone/>
            </a:pPr>
            <a:r>
              <a:rPr lang="tr-TR" dirty="0" smtClean="0"/>
              <a:t>• Çocuğun kelime dağarcığını geliştirme </a:t>
            </a:r>
          </a:p>
          <a:p>
            <a:pPr>
              <a:buNone/>
            </a:pPr>
            <a:r>
              <a:rPr lang="tr-TR" dirty="0" smtClean="0"/>
              <a:t>• Çocuğun kendileri ile ilgili olumlu duygularını geliştirme ve öğrenme becerilerini geliştirme </a:t>
            </a:r>
          </a:p>
          <a:p>
            <a:pPr>
              <a:buNone/>
            </a:pPr>
            <a:r>
              <a:rPr lang="tr-TR" dirty="0" smtClean="0"/>
              <a:t>• Karar verme becerilerini geliştirme </a:t>
            </a:r>
          </a:p>
          <a:p>
            <a:pPr>
              <a:buNone/>
            </a:pPr>
            <a:r>
              <a:rPr lang="tr-TR" dirty="0" smtClean="0"/>
              <a:t>• Çocuklara çevrelerindeki dünyayı algılama ve anlama fırsatları sağlama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ÇOCUKLUK DÖNEMİ NEDEN ÖNEMLİDİR?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Erken Çocukluk Dönemi büyüme ve gelişmenin (zihinsel, sosyal, duygusal ve fiziksel) en hızlı olduğu yaşlardır. </a:t>
            </a:r>
          </a:p>
          <a:p>
            <a:r>
              <a:rPr lang="tr-TR" dirty="0" smtClean="0"/>
              <a:t>Erken yaşlarda oluşturulacak temel, çocuğun tüm hayatı boyunca etkili olacaktır. </a:t>
            </a:r>
          </a:p>
          <a:p>
            <a:r>
              <a:rPr lang="tr-TR" dirty="0" smtClean="0"/>
              <a:t>Yeni doğan bir bebeğin beyninde, pek çok sinir hücresi bulunmaktadır. </a:t>
            </a:r>
          </a:p>
          <a:p>
            <a:r>
              <a:rPr lang="tr-TR" dirty="0" smtClean="0"/>
              <a:t>Nöronlar arasındaki bağlantılar genelde gözün görmesi, kulağın duyması, dilin tat alması ve dokunma yoluyla gerçekleşir. </a:t>
            </a:r>
          </a:p>
          <a:p>
            <a:r>
              <a:rPr lang="tr-TR" dirty="0" smtClean="0"/>
              <a:t>Çocuğun gelişimi çevre ile etkileşim sonucu olur. </a:t>
            </a:r>
          </a:p>
          <a:p>
            <a:r>
              <a:rPr lang="tr-TR" dirty="0" smtClean="0"/>
              <a:t>Çevreden en fazla etkilenen yaşlar erken yaşlardır. </a:t>
            </a:r>
          </a:p>
          <a:p>
            <a:r>
              <a:rPr lang="tr-TR" dirty="0" smtClean="0"/>
              <a:t>Çocuğun hayatında en önemli çevresel etmen olan aile yanında, fiziksel çevre, içinde yaşadığı toplum, arkadaşlar, okul, öğretmen gibi çevresel etmenler de vardır.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GELİŞİMİ ETKİLEYEN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Biyolojik faktörler :</a:t>
            </a:r>
          </a:p>
          <a:p>
            <a:r>
              <a:rPr lang="tr-TR" b="1" dirty="0" smtClean="0"/>
              <a:t>Kalıtım</a:t>
            </a:r>
            <a:r>
              <a:rPr lang="tr-TR" dirty="0" smtClean="0"/>
              <a:t> </a:t>
            </a:r>
          </a:p>
          <a:p>
            <a:r>
              <a:rPr lang="tr-TR" dirty="0" smtClean="0"/>
              <a:t>İç salgı bezleri </a:t>
            </a:r>
          </a:p>
          <a:p>
            <a:pPr>
              <a:buNone/>
            </a:pPr>
            <a:r>
              <a:rPr lang="tr-TR" b="1" dirty="0" smtClean="0"/>
              <a:t>Çevre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Doğum öncesi etmenler </a:t>
            </a:r>
          </a:p>
          <a:p>
            <a:pPr>
              <a:buNone/>
            </a:pPr>
            <a:r>
              <a:rPr lang="tr-TR" dirty="0" smtClean="0"/>
              <a:t>Doğum sırası etmenler </a:t>
            </a:r>
          </a:p>
          <a:p>
            <a:pPr>
              <a:buNone/>
            </a:pPr>
            <a:r>
              <a:rPr lang="tr-TR" dirty="0" smtClean="0"/>
              <a:t>Doğum sonrası etmenler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ÇOCUKLUK DÖNEMİNDE CİNSEL GELİŞİM VE CİNSEL EĞİTİM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b="1" dirty="0" smtClean="0"/>
              <a:t>Cinsel gelişim nedir? </a:t>
            </a:r>
          </a:p>
          <a:p>
            <a:r>
              <a:rPr lang="tr-TR" dirty="0" smtClean="0"/>
              <a:t>Biyolojik özelliklerimizi temel aldığımızda erkek ya da dişi olarak belirlenen bir cinsiyetimiz vardır. </a:t>
            </a:r>
          </a:p>
          <a:p>
            <a:r>
              <a:rPr lang="tr-TR" dirty="0" smtClean="0"/>
              <a:t>Cinsellik ise bu biyolojik yapı üzerine eklenen sosyolojik, psikolojik ve felsefi boyutları da içeren daha geniş bir tanımlamadır. </a:t>
            </a:r>
          </a:p>
          <a:p>
            <a:r>
              <a:rPr lang="tr-TR" dirty="0" smtClean="0"/>
              <a:t>Doğum öncesinden ölüme kadar duyguları, düşünceleri, inançları, davranışları ve yaşantıları içeren gelişimsel bir süreçtir. </a:t>
            </a:r>
          </a:p>
          <a:p>
            <a:r>
              <a:rPr lang="tr-TR" dirty="0" smtClean="0"/>
              <a:t>Belirli bir yaşam döneminde beklenen cinsel duygular, inançlar ve davranışlar o yaşa uygun cinsel gelişimi belirler. </a:t>
            </a:r>
          </a:p>
          <a:p>
            <a:r>
              <a:rPr lang="tr-TR" dirty="0" smtClean="0"/>
              <a:t>Cinsel gelişim; kişinin kendi cinsiyeti ile ilgili üreme organlarının büyüyüp gelişmesini ve bunlarla ilgili davranış değişikliklerini kapsayan bir süreçtir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CİNSEL EĞİTİM NE ZAMAN VERİLMELİ?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Cinsel eğitime başlamak için belli bir yaş bulunmamasına rağmen, </a:t>
            </a:r>
            <a:r>
              <a:rPr lang="tr-TR" dirty="0" smtClean="0"/>
              <a:t>anne babaları </a:t>
            </a:r>
            <a:r>
              <a:rPr lang="tr-TR" dirty="0" smtClean="0"/>
              <a:t>cinsel eğitim konusunda yönlendiren, çocukların cinsellikle ilgili konulara karşı merak duygusudur. </a:t>
            </a:r>
          </a:p>
          <a:p>
            <a:r>
              <a:rPr lang="tr-TR" dirty="0" smtClean="0"/>
              <a:t>Çocuklar genellikle 3-4 yaşlarında anne-babalarına nasıl dünyaya geldikleri, anne karnına nasıl girdikleri ya da nasıl doğdukları, babanın rolü, cinsiyetler arasındaki vücut farklılıkları gibi konularda çeşitli sorular yöneltirler. </a:t>
            </a:r>
          </a:p>
          <a:p>
            <a:r>
              <a:rPr lang="tr-TR" dirty="0" smtClean="0"/>
              <a:t>Çocukların cinsellikle ilgili olarak soru sormaları anne-babalar için hareket noktası olabilir. </a:t>
            </a:r>
          </a:p>
          <a:p>
            <a:r>
              <a:rPr lang="tr-TR" dirty="0" smtClean="0"/>
              <a:t>Çocuklar soruları doğru terminoloji ile gerçekçi bir biçimde yanıtlandığı zaman, cinselliğe karşı pozitif bir tutum geliştirirler. </a:t>
            </a:r>
          </a:p>
          <a:p>
            <a:r>
              <a:rPr lang="tr-TR" dirty="0" smtClean="0"/>
              <a:t>Okul öncesi dönemdeki çocuk için sorularına yanıt alması önemlidir.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Freud’a göre </a:t>
            </a:r>
            <a:r>
              <a:rPr lang="tr-TR" dirty="0" err="1" smtClean="0"/>
              <a:t>psikoseksüel</a:t>
            </a:r>
            <a:r>
              <a:rPr lang="tr-TR" dirty="0" smtClean="0"/>
              <a:t> gelişim beş dönemde incelenebilir: </a:t>
            </a:r>
          </a:p>
          <a:p>
            <a:r>
              <a:rPr lang="tr-TR" b="1" dirty="0" smtClean="0"/>
              <a:t>Oral Dönem (0-1 yaş), </a:t>
            </a:r>
          </a:p>
          <a:p>
            <a:r>
              <a:rPr lang="tr-TR" b="1" dirty="0" smtClean="0"/>
              <a:t>Anal Dönem (2-3 yaş), </a:t>
            </a:r>
          </a:p>
          <a:p>
            <a:r>
              <a:rPr lang="tr-TR" b="1" dirty="0" err="1" smtClean="0"/>
              <a:t>Fallik</a:t>
            </a:r>
            <a:r>
              <a:rPr lang="tr-TR" b="1" dirty="0" smtClean="0"/>
              <a:t> Dönem (4-6 yaş), </a:t>
            </a:r>
          </a:p>
          <a:p>
            <a:r>
              <a:rPr lang="tr-TR" dirty="0" smtClean="0"/>
              <a:t>Gizil Dönem (7-11 yaş) </a:t>
            </a:r>
          </a:p>
          <a:p>
            <a:r>
              <a:rPr lang="tr-TR" dirty="0" err="1" smtClean="0"/>
              <a:t>Genital</a:t>
            </a:r>
            <a:r>
              <a:rPr lang="tr-TR" dirty="0" smtClean="0"/>
              <a:t> Dönem (12-18 yaş).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1679</Words>
  <Application>Microsoft Office PowerPoint</Application>
  <PresentationFormat>Ekran Gösterisi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ÇOCUK GELİŞİMİ PSİKOLOJİSİ</vt:lpstr>
      <vt:lpstr>Slayt 2</vt:lpstr>
      <vt:lpstr>Slayt 3</vt:lpstr>
      <vt:lpstr>ERKEN ÇOCUKLUK DÖNEMİNİN HDEFLERİ:</vt:lpstr>
      <vt:lpstr>ERKEN ÇOCUKLUK DÖNEMİ NEDEN ÖNEMLİDİR?</vt:lpstr>
      <vt:lpstr>GELİŞİMİ ETKİLEYEN ETMENLER</vt:lpstr>
      <vt:lpstr>ERKEN ÇOCUKLUK DÖNEMİNDE CİNSEL GELİŞİM VE CİNSEL EĞİTİM</vt:lpstr>
      <vt:lpstr>CİNSEL EĞİTİM NE ZAMAN VERİLMELİ?</vt:lpstr>
      <vt:lpstr>Slayt 9</vt:lpstr>
      <vt:lpstr>GELİŞİMSEL DESTEK PROGRAMLARI</vt:lpstr>
      <vt:lpstr>Erken çocukluk eğitimi</vt:lpstr>
      <vt:lpstr>YARARLARI:</vt:lpstr>
      <vt:lpstr>KAZANILAN BECERİLER:</vt:lpstr>
      <vt:lpstr>EĞİTİM KURUMLARINDA;</vt:lpstr>
      <vt:lpstr>Dünya Sıralaması</vt:lpstr>
      <vt:lpstr>Etkinlik Türleri:</vt:lpstr>
      <vt:lpstr>Eğitimde farklı yaklaşımlar</vt:lpstr>
      <vt:lpstr>Slayt 18</vt:lpstr>
      <vt:lpstr>Uygun Olmayan Davranışın Ortaya Çıkmasını Önleme Davranış Zincirini Kırma</vt:lpstr>
      <vt:lpstr>Slayt 20</vt:lpstr>
      <vt:lpstr>PEKİ NE YAPMALI?</vt:lpstr>
      <vt:lpstr>AİLE KATILIMI</vt:lpstr>
      <vt:lpstr>ÖNERİLER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GELİŞİMİ PSİKOLOJİSİ</dc:title>
  <dc:creator>mina erciyas</dc:creator>
  <cp:lastModifiedBy>mina erciyas</cp:lastModifiedBy>
  <cp:revision>2</cp:revision>
  <dcterms:created xsi:type="dcterms:W3CDTF">2021-06-09T10:27:55Z</dcterms:created>
  <dcterms:modified xsi:type="dcterms:W3CDTF">2021-06-09T10:42:45Z</dcterms:modified>
</cp:coreProperties>
</file>