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notesMasterIdLst>
    <p:notesMasterId r:id="rId36"/>
  </p:notesMasterIdLst>
  <p:sldIdLst>
    <p:sldId id="256" r:id="rId2"/>
    <p:sldId id="284" r:id="rId3"/>
    <p:sldId id="288" r:id="rId4"/>
    <p:sldId id="289" r:id="rId5"/>
    <p:sldId id="290" r:id="rId6"/>
    <p:sldId id="291" r:id="rId7"/>
    <p:sldId id="276" r:id="rId8"/>
    <p:sldId id="292" r:id="rId9"/>
    <p:sldId id="293" r:id="rId10"/>
    <p:sldId id="296" r:id="rId11"/>
    <p:sldId id="295" r:id="rId12"/>
    <p:sldId id="294" r:id="rId13"/>
    <p:sldId id="297" r:id="rId14"/>
    <p:sldId id="298" r:id="rId15"/>
    <p:sldId id="299" r:id="rId16"/>
    <p:sldId id="277" r:id="rId17"/>
    <p:sldId id="287" r:id="rId18"/>
    <p:sldId id="272" r:id="rId19"/>
    <p:sldId id="275" r:id="rId20"/>
    <p:sldId id="274" r:id="rId21"/>
    <p:sldId id="273" r:id="rId22"/>
    <p:sldId id="271" r:id="rId23"/>
    <p:sldId id="286" r:id="rId24"/>
    <p:sldId id="262" r:id="rId25"/>
    <p:sldId id="263" r:id="rId26"/>
    <p:sldId id="268" r:id="rId27"/>
    <p:sldId id="278" r:id="rId28"/>
    <p:sldId id="280" r:id="rId29"/>
    <p:sldId id="283" r:id="rId30"/>
    <p:sldId id="279" r:id="rId31"/>
    <p:sldId id="281" r:id="rId32"/>
    <p:sldId id="282" r:id="rId33"/>
    <p:sldId id="264" r:id="rId34"/>
    <p:sldId id="26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69E0BF-CE31-48DF-A87C-9D45BAED8402}" type="datetimeFigureOut">
              <a:rPr lang="tr-TR" smtClean="0"/>
              <a:pPr/>
              <a:t>12.03.2022</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3D97E8-D8B0-45C1-9D6C-82D9157E2D77}" type="slidenum">
              <a:rPr lang="tr-TR" smtClean="0"/>
              <a:pPr/>
              <a:t>‹#›</a:t>
            </a:fld>
            <a:endParaRPr lang="tr-TR"/>
          </a:p>
        </p:txBody>
      </p:sp>
    </p:spTree>
    <p:extLst>
      <p:ext uri="{BB962C8B-B14F-4D97-AF65-F5344CB8AC3E}">
        <p14:creationId xmlns:p14="http://schemas.microsoft.com/office/powerpoint/2010/main" xmlns="" val="2507354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noProof="0" dirty="0"/>
          </a:p>
        </p:txBody>
      </p:sp>
      <p:sp>
        <p:nvSpPr>
          <p:cNvPr id="4" name="Slide Number Placeholder 3"/>
          <p:cNvSpPr>
            <a:spLocks noGrp="1"/>
          </p:cNvSpPr>
          <p:nvPr>
            <p:ph type="sldNum" sz="quarter" idx="10"/>
          </p:nvPr>
        </p:nvSpPr>
        <p:spPr/>
        <p:txBody>
          <a:bodyPr/>
          <a:lstStyle/>
          <a:p>
            <a:fld id="{0F3D97E8-D8B0-45C1-9D6C-82D9157E2D77}" type="slidenum">
              <a:rPr lang="tr-TR" smtClean="0"/>
              <a:pPr/>
              <a:t>17</a:t>
            </a:fld>
            <a:endParaRPr lang="tr-TR"/>
          </a:p>
        </p:txBody>
      </p:sp>
    </p:spTree>
    <p:extLst>
      <p:ext uri="{BB962C8B-B14F-4D97-AF65-F5344CB8AC3E}">
        <p14:creationId xmlns:p14="http://schemas.microsoft.com/office/powerpoint/2010/main" xmlns="" val="3373996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0BCB1A0A-05C2-4E69-B8F0-6E5A3A6AD284}"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F3E35-4FE2-4791-9702-3B4FB82FE6F2}"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93321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CB1A0A-05C2-4E69-B8F0-6E5A3A6AD284}"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2262803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CB1A0A-05C2-4E69-B8F0-6E5A3A6AD284}"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F3E35-4FE2-4791-9702-3B4FB82FE6F2}" type="slidenum">
              <a:rPr lang="en-US" smtClean="0"/>
              <a:pPr/>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231566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CB1A0A-05C2-4E69-B8F0-6E5A3A6AD284}"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2590128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CB1A0A-05C2-4E69-B8F0-6E5A3A6AD284}" type="datetimeFigureOut">
              <a:rPr lang="en-US" smtClean="0"/>
              <a:pPr/>
              <a:t>3/12/2022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F3E35-4FE2-4791-9702-3B4FB82FE6F2}"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91635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BCB1A0A-05C2-4E69-B8F0-6E5A3A6AD284}"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3711176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BCB1A0A-05C2-4E69-B8F0-6E5A3A6AD284}" type="datetimeFigureOut">
              <a:rPr lang="en-US" smtClean="0"/>
              <a:pPr/>
              <a:t>3/12/2022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2716653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BCB1A0A-05C2-4E69-B8F0-6E5A3A6AD284}" type="datetimeFigureOut">
              <a:rPr lang="en-US" smtClean="0"/>
              <a:pPr/>
              <a:t>3/12/2022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748797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B1A0A-05C2-4E69-B8F0-6E5A3A6AD284}" type="datetimeFigureOut">
              <a:rPr lang="en-US" smtClean="0"/>
              <a:pPr/>
              <a:t>3/12/2022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103534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B1A0A-05C2-4E69-B8F0-6E5A3A6AD284}"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F3E35-4FE2-4791-9702-3B4FB82FE6F2}" type="slidenum">
              <a:rPr lang="en-US" smtClean="0"/>
              <a:pPr/>
              <a:t>‹#›</a:t>
            </a:fld>
            <a:endParaRPr lang="en-US"/>
          </a:p>
        </p:txBody>
      </p:sp>
    </p:spTree>
    <p:extLst>
      <p:ext uri="{BB962C8B-B14F-4D97-AF65-F5344CB8AC3E}">
        <p14:creationId xmlns:p14="http://schemas.microsoft.com/office/powerpoint/2010/main" xmlns="" val="2530665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CB1A0A-05C2-4E69-B8F0-6E5A3A6AD284}" type="datetimeFigureOut">
              <a:rPr lang="en-US" smtClean="0"/>
              <a:pPr/>
              <a:t>3/12/2022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F3E35-4FE2-4791-9702-3B4FB82FE6F2}" type="slidenum">
              <a:rPr lang="en-US" smtClean="0"/>
              <a:pPr/>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164870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BCB1A0A-05C2-4E69-B8F0-6E5A3A6AD284}" type="datetimeFigureOut">
              <a:rPr lang="en-US" smtClean="0"/>
              <a:pPr/>
              <a:t>3/12/2022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DBF3E35-4FE2-4791-9702-3B4FB82FE6F2}" type="slidenum">
              <a:rPr lang="en-US" smtClean="0"/>
              <a:pPr/>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696178415"/>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OYUN TERAPISI</a:t>
            </a:r>
            <a:endParaRPr lang="tr-TR" dirty="0"/>
          </a:p>
        </p:txBody>
      </p:sp>
      <p:sp>
        <p:nvSpPr>
          <p:cNvPr id="3" name="Subtitle 2"/>
          <p:cNvSpPr>
            <a:spLocks noGrp="1"/>
          </p:cNvSpPr>
          <p:nvPr>
            <p:ph type="subTitle" idx="1"/>
          </p:nvPr>
        </p:nvSpPr>
        <p:spPr/>
        <p:txBody>
          <a:bodyPr/>
          <a:lstStyle/>
          <a:p>
            <a:r>
              <a:rPr lang="tr-TR" dirty="0" smtClean="0"/>
              <a:t>Kübra YOLDAS DEMIRBOLAT</a:t>
            </a:r>
            <a:endParaRPr lang="tr-TR" dirty="0"/>
          </a:p>
        </p:txBody>
      </p:sp>
    </p:spTree>
    <p:extLst>
      <p:ext uri="{BB962C8B-B14F-4D97-AF65-F5344CB8AC3E}">
        <p14:creationId xmlns:p14="http://schemas.microsoft.com/office/powerpoint/2010/main" xmlns="" val="10795521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Parten’in</a:t>
            </a:r>
            <a:r>
              <a:rPr lang="tr-TR" dirty="0" smtClean="0"/>
              <a:t> sosyal oyun sınıflandırması</a:t>
            </a:r>
            <a:endParaRPr lang="tr-TR" dirty="0"/>
          </a:p>
        </p:txBody>
      </p:sp>
      <p:sp>
        <p:nvSpPr>
          <p:cNvPr id="3" name="2 İçerik Yer Tutucusu"/>
          <p:cNvSpPr>
            <a:spLocks noGrp="1"/>
          </p:cNvSpPr>
          <p:nvPr>
            <p:ph idx="1"/>
          </p:nvPr>
        </p:nvSpPr>
        <p:spPr/>
        <p:txBody>
          <a:bodyPr>
            <a:normAutofit lnSpcReduction="10000"/>
          </a:bodyPr>
          <a:lstStyle/>
          <a:p>
            <a:pPr fontAlgn="base"/>
            <a:r>
              <a:rPr lang="tr-TR" dirty="0" smtClean="0"/>
              <a:t> Paralel Oyun:</a:t>
            </a:r>
          </a:p>
          <a:p>
            <a:pPr fontAlgn="base"/>
            <a:r>
              <a:rPr lang="tr-TR" dirty="0" smtClean="0"/>
              <a:t>Bu dönemde, çocuklar aynı ortamda oynarlar, aynı oyuncakları kullanırlar, ama birlikte oynamazlar ve birbirlerinden bağımsız oyunlarını sürdürürler. </a:t>
            </a:r>
            <a:r>
              <a:rPr lang="tr-TR" dirty="0" err="1" smtClean="0"/>
              <a:t>Biraraya</a:t>
            </a:r>
            <a:r>
              <a:rPr lang="tr-TR" dirty="0" smtClean="0"/>
              <a:t> geldiklerinde görülür ki aslında beraber oynamıyorlardır. 15- 24 ay yaş aralığında iki çocuk aynı odada oyun oynamaları için </a:t>
            </a:r>
            <a:r>
              <a:rPr lang="tr-TR" dirty="0" err="1" smtClean="0"/>
              <a:t>biraraya</a:t>
            </a:r>
            <a:r>
              <a:rPr lang="tr-TR" dirty="0" smtClean="0"/>
              <a:t> getirildiklerinde birlikte oynamakla fazla ilgilenmemektedirler. Ama onlarla beraber zaman geçirdiğinizde birinin aldığı oyuncağı diğerinin uzanarak onun elinden almaya çalışması dikkat çeker. Birinin çıkardığı sesi diğeri hızlıca taklit edebilir.</a:t>
            </a:r>
            <a:br>
              <a:rPr lang="tr-TR" dirty="0" smtClean="0"/>
            </a:br>
            <a:r>
              <a:rPr lang="tr-TR" dirty="0" smtClean="0"/>
              <a:t>İşte bu “paralel oyun” a örnektir. Birbirinden açıkça etkilenen büyük çocuklardan farklı olarak bu yaş aralığındaki çocuklar paralel oyun oynarlar. Birbirlerinden bağımsız oynar bir görüntü sergilerler ama aynı anda birbirlerinin davranışlarını gözlemlemektedirler. Paralel oyun çoğu kez aile haricinde sosyal ilişki kurmanın ilk adımıdır. Çocuklarımızın ilk arkadaşları paralel oyun arkadaşlarıdır.</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Parten’in</a:t>
            </a:r>
            <a:r>
              <a:rPr lang="tr-TR" dirty="0" smtClean="0"/>
              <a:t> sosyal oyun sınıflandırması</a:t>
            </a:r>
            <a:endParaRPr lang="tr-TR" dirty="0"/>
          </a:p>
        </p:txBody>
      </p:sp>
      <p:sp>
        <p:nvSpPr>
          <p:cNvPr id="3" name="2 İçerik Yer Tutucusu"/>
          <p:cNvSpPr>
            <a:spLocks noGrp="1"/>
          </p:cNvSpPr>
          <p:nvPr>
            <p:ph idx="1"/>
          </p:nvPr>
        </p:nvSpPr>
        <p:spPr/>
        <p:txBody>
          <a:bodyPr/>
          <a:lstStyle/>
          <a:p>
            <a:pPr fontAlgn="base"/>
            <a:r>
              <a:rPr lang="tr-TR" dirty="0" smtClean="0"/>
              <a:t>Birlikte Oyun:</a:t>
            </a:r>
          </a:p>
          <a:p>
            <a:pPr fontAlgn="base"/>
            <a:r>
              <a:rPr lang="tr-TR" dirty="0" smtClean="0"/>
              <a:t>Çocuklar bir arada grup şeklinde ve birbirleriyle etkileşim halindedirler. Birbirlerinin fikirlerinden yararlanabilirler, oyun materyalleri alış verişi yapabilirler. Çocukların her biri kendi oyununa devam eder ama aynı oyunu oynamamaktadırlar.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Parten’in</a:t>
            </a:r>
            <a:r>
              <a:rPr lang="tr-TR" dirty="0" smtClean="0"/>
              <a:t> sosyal oyun sınıflandırması</a:t>
            </a:r>
            <a:endParaRPr lang="tr-TR" dirty="0"/>
          </a:p>
        </p:txBody>
      </p:sp>
      <p:sp>
        <p:nvSpPr>
          <p:cNvPr id="3" name="2 İçerik Yer Tutucusu"/>
          <p:cNvSpPr>
            <a:spLocks noGrp="1"/>
          </p:cNvSpPr>
          <p:nvPr>
            <p:ph idx="1"/>
          </p:nvPr>
        </p:nvSpPr>
        <p:spPr/>
        <p:txBody>
          <a:bodyPr/>
          <a:lstStyle/>
          <a:p>
            <a:pPr fontAlgn="base"/>
            <a:r>
              <a:rPr lang="tr-TR" dirty="0" smtClean="0"/>
              <a:t> Kooperatif Oyun:</a:t>
            </a:r>
          </a:p>
          <a:p>
            <a:pPr fontAlgn="base"/>
            <a:r>
              <a:rPr lang="tr-TR" dirty="0" smtClean="0"/>
              <a:t>İşbirliğine dayanan bu oyunda, amaç beraberce belirli bir sonuca ulaşmaktır ve oyun bu amaç göz önünde bulundurularak planlanmıştır. Bu dönemde çocuklar arasında gerçek bir sosyal etkileşim vardır ve çocuklar oyunun amacına ulaşmak üzere örgütlenmişlerdir. Ayrıca, oyun malzemeleri de bu amaca uygun olarak paylaşılır.</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Pıaget’e</a:t>
            </a:r>
            <a:r>
              <a:rPr lang="tr-TR" dirty="0" smtClean="0"/>
              <a:t> göre oyun sınıflandırılması</a:t>
            </a:r>
            <a:endParaRPr lang="tr-TR" dirty="0"/>
          </a:p>
        </p:txBody>
      </p:sp>
      <p:sp>
        <p:nvSpPr>
          <p:cNvPr id="3" name="2 İçerik Yer Tutucusu"/>
          <p:cNvSpPr>
            <a:spLocks noGrp="1"/>
          </p:cNvSpPr>
          <p:nvPr>
            <p:ph idx="1"/>
          </p:nvPr>
        </p:nvSpPr>
        <p:spPr/>
        <p:txBody>
          <a:bodyPr/>
          <a:lstStyle/>
          <a:p>
            <a:pPr fontAlgn="base"/>
            <a:r>
              <a:rPr lang="tr-TR" dirty="0" smtClean="0"/>
              <a:t> Alıştırmalı Oyun (İşlevsel oyun- Duyu motor dönem):</a:t>
            </a:r>
          </a:p>
          <a:p>
            <a:pPr fontAlgn="base"/>
            <a:r>
              <a:rPr lang="tr-TR" dirty="0" smtClean="0"/>
              <a:t>0–2 yaş döneminde çocuklar bedenlerini ve çevrelerini öğrenme ve tanıma aşamasındadırlar. Bu dönemde bakma, emme, ellerini açıp kapama gibi temel motor becerilerin tekrarlanması çocuğun doyum sağlamasına ve bu hareketleri yinelemesine sebep olur ve bu hareketler çocuk için oyuna dönüşebilir. </a:t>
            </a:r>
            <a:r>
              <a:rPr lang="tr-TR" dirty="0" err="1" smtClean="0"/>
              <a:t>Piaget’in</a:t>
            </a:r>
            <a:r>
              <a:rPr lang="tr-TR" dirty="0" smtClean="0"/>
              <a:t> bu dönemde işlevsel oyun olarak tanımladığı oyun, çocuğun bedenini, nesneleri ve bunların fonksiyonlarını öğrenerek tekrarlaması ve bunu oyun haline getirmesidir. Bu dönemde, çocuk çevresindeki objeleri idare etmeyi ve bedenini yönetmeyi öğrenir ve daha sonra da bu hareketleri tekrarlayarak oyun oynar. Kaşığı bir yere vurduğunda ses çıkardığını duyan çocuk, bu sesi tekrar duymak için kaşığı çeşitli eşyalara vurabilir ve çıkardığı sesleri tekrarlayarak ses oyunları yapabilir.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Pıaget’e</a:t>
            </a:r>
            <a:r>
              <a:rPr lang="tr-TR" dirty="0" smtClean="0"/>
              <a:t> göre oyun sınıflandırılması</a:t>
            </a:r>
            <a:endParaRPr lang="tr-TR" dirty="0"/>
          </a:p>
        </p:txBody>
      </p:sp>
      <p:sp>
        <p:nvSpPr>
          <p:cNvPr id="3" name="2 İçerik Yer Tutucusu"/>
          <p:cNvSpPr>
            <a:spLocks noGrp="1"/>
          </p:cNvSpPr>
          <p:nvPr>
            <p:ph idx="1"/>
          </p:nvPr>
        </p:nvSpPr>
        <p:spPr/>
        <p:txBody>
          <a:bodyPr/>
          <a:lstStyle/>
          <a:p>
            <a:pPr fontAlgn="base"/>
            <a:r>
              <a:rPr lang="tr-TR" dirty="0" smtClean="0"/>
              <a:t> Sembolik Oyun (Taklit simgesel oyun ):</a:t>
            </a:r>
          </a:p>
          <a:p>
            <a:pPr fontAlgn="base"/>
            <a:r>
              <a:rPr lang="tr-TR" dirty="0" smtClean="0"/>
              <a:t>2–12 yaşlar arasını kapsayan bu dönemde çocuk, çevresinde yaşadığı olayları, kişileri, nesneleri ve hayvanları taklit etmeye başlar. Çocuk, oyunda gerçek model olmaksızın bir kaptan yalancıktan su içebilir veya at gibi davranabilir. Bu aşamanın başlangıcında çocuk, oyununda banyo yapmak, giyinmek, yemek yemek, oynamak gibi insan yaşamı için önemli olayları yaşamaya başlar. Bu olayları taklit ederken, onun olayları anlayışı, algılayışı farklılaşır, gelişir ve tamamlanabilir. Bu dönemin sonuna doğru, çocuğun oyunu gerçeğe daha uygun olmakta ve işbölümüne daha fazla dayanmaktadır. 7–8 yaşlarından sonra ise, oyunun gerçeklere uygun oynanması, onun kurallarının ve amaçlarının daha önceden detaylı olarak belirlenmesine sebep olmaktadır.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Pıaget’e</a:t>
            </a:r>
            <a:r>
              <a:rPr lang="tr-TR" dirty="0" smtClean="0"/>
              <a:t> göre oyun sınıflandırılması</a:t>
            </a:r>
            <a:endParaRPr lang="tr-TR" dirty="0"/>
          </a:p>
        </p:txBody>
      </p:sp>
      <p:sp>
        <p:nvSpPr>
          <p:cNvPr id="3" name="2 İçerik Yer Tutucusu"/>
          <p:cNvSpPr>
            <a:spLocks noGrp="1"/>
          </p:cNvSpPr>
          <p:nvPr>
            <p:ph idx="1"/>
          </p:nvPr>
        </p:nvSpPr>
        <p:spPr/>
        <p:txBody>
          <a:bodyPr/>
          <a:lstStyle/>
          <a:p>
            <a:pPr fontAlgn="base"/>
            <a:r>
              <a:rPr lang="tr-TR" dirty="0" smtClean="0"/>
              <a:t> Kurallı Oyun:</a:t>
            </a:r>
          </a:p>
          <a:p>
            <a:pPr fontAlgn="base"/>
            <a:r>
              <a:rPr lang="tr-TR" dirty="0" err="1" smtClean="0"/>
              <a:t>Piaget’e</a:t>
            </a:r>
            <a:r>
              <a:rPr lang="tr-TR" dirty="0" smtClean="0"/>
              <a:t> göre bu oyun şekli 12 yaşından sonra yani somut işlemler aşamasından sonra ortaya çıkmaktadır. Çocuk oyunda artık daha mantıklı, daha sosyaldir ve zihninde gerçekler daha da kesinleşmiştir. Ayrıca egosantrizm ve fantezi (hayal-imge) oyunlar azalmış ve oyun belirli kurallara bağlanmıştır. Bu dönemde genellikle, kesin ve bazen de karmaşık kuralları olan oyunlar oynanır. Örneğin; saklambaç, sek sek oyunu veya organize spor oyunları gibi beceri oyunları ve satranç, dama gibi zekâ oyunları bu dönemin en popüler oyunları arasındadır. Bu dönemin çocuk oyunları, beceri, zekâ ve hepsinden de öte kural bilgisi gerektirmektedir. Bu oyunlara “yapısal oyunlar” da denilir ve oyunun temel kurallarını bilmeyen veya uymayan çocuklar ya cezalandırılır ya da bir daha oyuna kabul edilmezler.</a:t>
            </a:r>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Oyun</a:t>
            </a:r>
            <a:r>
              <a:rPr lang="en-US" dirty="0" smtClean="0"/>
              <a:t> </a:t>
            </a:r>
            <a:r>
              <a:rPr lang="en-US" dirty="0" err="1" smtClean="0"/>
              <a:t>Cesitleri</a:t>
            </a:r>
            <a:r>
              <a:rPr lang="en-US" dirty="0" smtClean="0"/>
              <a:t> </a:t>
            </a:r>
            <a:r>
              <a:rPr lang="en-US" dirty="0" err="1" smtClean="0"/>
              <a:t>Nelerdir</a:t>
            </a:r>
            <a:r>
              <a:rPr lang="en-US" dirty="0" smtClean="0"/>
              <a:t>?</a:t>
            </a:r>
            <a:endParaRPr lang="tr-TR" dirty="0"/>
          </a:p>
        </p:txBody>
      </p:sp>
      <p:sp>
        <p:nvSpPr>
          <p:cNvPr id="3" name="Content Placeholder 2"/>
          <p:cNvSpPr>
            <a:spLocks noGrp="1"/>
          </p:cNvSpPr>
          <p:nvPr>
            <p:ph sz="half" idx="1"/>
          </p:nvPr>
        </p:nvSpPr>
        <p:spPr/>
        <p:txBody>
          <a:bodyPr/>
          <a:lstStyle/>
          <a:p>
            <a:pPr>
              <a:lnSpc>
                <a:spcPct val="50000"/>
              </a:lnSpc>
              <a:buFont typeface="Wingdings" panose="05000000000000000000" pitchFamily="2" charset="2"/>
              <a:buChar char="v"/>
            </a:pPr>
            <a:r>
              <a:rPr lang="en-US" sz="2400" dirty="0" smtClean="0"/>
              <a:t> </a:t>
            </a:r>
            <a:r>
              <a:rPr lang="tr-TR" sz="2400" dirty="0" smtClean="0"/>
              <a:t>Alıştırma Oyunları</a:t>
            </a:r>
          </a:p>
          <a:p>
            <a:pPr>
              <a:lnSpc>
                <a:spcPct val="50000"/>
              </a:lnSpc>
              <a:buFont typeface="Wingdings" panose="05000000000000000000" pitchFamily="2" charset="2"/>
              <a:buChar char="v"/>
            </a:pPr>
            <a:r>
              <a:rPr lang="tr-TR" sz="2400" dirty="0" smtClean="0"/>
              <a:t> Sembolik Oyunlar</a:t>
            </a:r>
          </a:p>
          <a:p>
            <a:pPr>
              <a:lnSpc>
                <a:spcPct val="50000"/>
              </a:lnSpc>
              <a:buFont typeface="Wingdings" panose="05000000000000000000" pitchFamily="2" charset="2"/>
              <a:buChar char="v"/>
            </a:pPr>
            <a:r>
              <a:rPr lang="tr-TR" sz="2400" dirty="0" smtClean="0"/>
              <a:t> Kurallı Oyunlar</a:t>
            </a:r>
          </a:p>
          <a:p>
            <a:pPr>
              <a:lnSpc>
                <a:spcPct val="50000"/>
              </a:lnSpc>
              <a:buFont typeface="Wingdings" panose="05000000000000000000" pitchFamily="2" charset="2"/>
              <a:buChar char="v"/>
            </a:pPr>
            <a:endParaRPr lang="en-US" sz="2400" dirty="0"/>
          </a:p>
          <a:p>
            <a:pPr>
              <a:lnSpc>
                <a:spcPct val="50000"/>
              </a:lnSpc>
              <a:buFont typeface="Wingdings" panose="05000000000000000000" pitchFamily="2" charset="2"/>
              <a:buChar char="v"/>
            </a:pPr>
            <a:r>
              <a:rPr lang="tr-TR" sz="2400" dirty="0" smtClean="0"/>
              <a:t>Öz yapılarına göre oyun çeşitleri</a:t>
            </a:r>
          </a:p>
          <a:p>
            <a:pPr>
              <a:lnSpc>
                <a:spcPct val="50000"/>
              </a:lnSpc>
              <a:buFont typeface="Arial" panose="020B0604020202020204" pitchFamily="34" charset="0"/>
              <a:buChar char="•"/>
            </a:pPr>
            <a:r>
              <a:rPr lang="tr-TR" sz="2400" dirty="0" smtClean="0"/>
              <a:t> İşlev Oyunları</a:t>
            </a:r>
          </a:p>
          <a:p>
            <a:pPr>
              <a:lnSpc>
                <a:spcPct val="50000"/>
              </a:lnSpc>
              <a:buFont typeface="Arial" panose="020B0604020202020204" pitchFamily="34" charset="0"/>
              <a:buChar char="•"/>
            </a:pPr>
            <a:r>
              <a:rPr lang="tr-TR" sz="2400" dirty="0" smtClean="0"/>
              <a:t> Ben Oyunları</a:t>
            </a:r>
          </a:p>
          <a:p>
            <a:pPr>
              <a:lnSpc>
                <a:spcPct val="50000"/>
              </a:lnSpc>
              <a:buFont typeface="Arial" panose="020B0604020202020204" pitchFamily="34" charset="0"/>
              <a:buChar char="•"/>
            </a:pPr>
            <a:r>
              <a:rPr lang="tr-TR" sz="2400" dirty="0" smtClean="0"/>
              <a:t> Hayal Oyunları</a:t>
            </a:r>
          </a:p>
          <a:p>
            <a:pPr>
              <a:lnSpc>
                <a:spcPct val="50000"/>
              </a:lnSpc>
              <a:buFont typeface="Arial" panose="020B0604020202020204" pitchFamily="34" charset="0"/>
              <a:buChar char="•"/>
            </a:pPr>
            <a:r>
              <a:rPr lang="tr-TR" sz="2400" dirty="0" smtClean="0"/>
              <a:t> Küme Oyunları</a:t>
            </a:r>
          </a:p>
          <a:p>
            <a:endParaRPr lang="tr-TR" dirty="0"/>
          </a:p>
        </p:txBody>
      </p:sp>
      <p:sp>
        <p:nvSpPr>
          <p:cNvPr id="4" name="Content Placeholder 3"/>
          <p:cNvSpPr>
            <a:spLocks noGrp="1"/>
          </p:cNvSpPr>
          <p:nvPr>
            <p:ph sz="half" idx="2"/>
          </p:nvPr>
        </p:nvSpPr>
        <p:spPr/>
        <p:txBody>
          <a:bodyPr/>
          <a:lstStyle/>
          <a:p>
            <a:pPr>
              <a:buFont typeface="Wingdings" panose="05000000000000000000" pitchFamily="2" charset="2"/>
              <a:buChar char="v"/>
            </a:pPr>
            <a:r>
              <a:rPr lang="tr-TR" dirty="0" smtClean="0"/>
              <a:t> Araçsız Yapılan Oyunlar</a:t>
            </a:r>
          </a:p>
          <a:p>
            <a:pPr>
              <a:buFont typeface="Wingdings" panose="05000000000000000000" pitchFamily="2" charset="2"/>
              <a:buChar char="v"/>
            </a:pPr>
            <a:r>
              <a:rPr lang="tr-TR" dirty="0" smtClean="0"/>
              <a:t> Araçta Yapılan Oyunlar</a:t>
            </a:r>
          </a:p>
          <a:p>
            <a:pPr>
              <a:buFont typeface="Wingdings" panose="05000000000000000000" pitchFamily="2" charset="2"/>
              <a:buChar char="v"/>
            </a:pPr>
            <a:r>
              <a:rPr lang="tr-TR" dirty="0" smtClean="0"/>
              <a:t> Araçla Yapılan O</a:t>
            </a:r>
            <a:r>
              <a:rPr lang="en-US" dirty="0" err="1" smtClean="0"/>
              <a:t>yunlar</a:t>
            </a:r>
            <a:endParaRPr lang="en-US" dirty="0" smtClean="0"/>
          </a:p>
          <a:p>
            <a:pPr>
              <a:lnSpc>
                <a:spcPct val="50000"/>
              </a:lnSpc>
              <a:buFont typeface="Wingdings" panose="05000000000000000000" pitchFamily="2" charset="2"/>
              <a:buChar char="v"/>
            </a:pPr>
            <a:r>
              <a:rPr lang="tr-TR" dirty="0"/>
              <a:t> Oynandığı yere göre oyun çeşitleri</a:t>
            </a:r>
          </a:p>
          <a:p>
            <a:pPr>
              <a:lnSpc>
                <a:spcPct val="50000"/>
              </a:lnSpc>
              <a:buFont typeface="Arial" panose="020B0604020202020204" pitchFamily="34" charset="0"/>
              <a:buChar char="•"/>
            </a:pPr>
            <a:r>
              <a:rPr lang="tr-TR" dirty="0"/>
              <a:t> Acık Hava Oyunları</a:t>
            </a:r>
          </a:p>
          <a:p>
            <a:pPr>
              <a:lnSpc>
                <a:spcPct val="50000"/>
              </a:lnSpc>
              <a:buFont typeface="Arial" panose="020B0604020202020204" pitchFamily="34" charset="0"/>
              <a:buChar char="•"/>
            </a:pPr>
            <a:r>
              <a:rPr lang="tr-TR" dirty="0"/>
              <a:t> İçeride Oynanan Oyunlar</a:t>
            </a:r>
          </a:p>
          <a:p>
            <a:pPr>
              <a:lnSpc>
                <a:spcPct val="50000"/>
              </a:lnSpc>
              <a:buFont typeface="Arial" panose="020B0604020202020204" pitchFamily="34" charset="0"/>
              <a:buChar char="•"/>
            </a:pPr>
            <a:r>
              <a:rPr lang="tr-TR" dirty="0"/>
              <a:t> Oyun Saatinde Oynanan Oyunlar</a:t>
            </a:r>
          </a:p>
          <a:p>
            <a:pPr>
              <a:lnSpc>
                <a:spcPct val="50000"/>
              </a:lnSpc>
              <a:buFont typeface="Arial" panose="020B0604020202020204" pitchFamily="34" charset="0"/>
              <a:buChar char="•"/>
            </a:pPr>
            <a:r>
              <a:rPr lang="tr-TR" dirty="0"/>
              <a:t> Serbest Oyun ve Etkinlikler saatinde oynanan </a:t>
            </a:r>
            <a:r>
              <a:rPr lang="tr-TR" dirty="0" smtClean="0"/>
              <a:t>oyunlar</a:t>
            </a:r>
            <a:endParaRPr lang="tr-TR" dirty="0"/>
          </a:p>
        </p:txBody>
      </p:sp>
    </p:spTree>
    <p:extLst>
      <p:ext uri="{BB962C8B-B14F-4D97-AF65-F5344CB8AC3E}">
        <p14:creationId xmlns:p14="http://schemas.microsoft.com/office/powerpoint/2010/main" xmlns="" val="2010030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Cocuk</a:t>
            </a:r>
            <a:r>
              <a:rPr lang="en-US" dirty="0" smtClean="0"/>
              <a:t> ve </a:t>
            </a:r>
            <a:r>
              <a:rPr lang="en-US" dirty="0" err="1" smtClean="0"/>
              <a:t>Oyun</a:t>
            </a:r>
            <a:endParaRPr lang="tr-TR" dirty="0"/>
          </a:p>
        </p:txBody>
      </p:sp>
      <p:sp>
        <p:nvSpPr>
          <p:cNvPr id="3" name="Content Placeholder 2"/>
          <p:cNvSpPr>
            <a:spLocks noGrp="1"/>
          </p:cNvSpPr>
          <p:nvPr>
            <p:ph idx="1"/>
          </p:nvPr>
        </p:nvSpPr>
        <p:spPr>
          <a:xfrm>
            <a:off x="1024128" y="1900518"/>
            <a:ext cx="9720073" cy="4607858"/>
          </a:xfrm>
        </p:spPr>
        <p:txBody>
          <a:bodyPr>
            <a:normAutofit/>
          </a:bodyPr>
          <a:lstStyle/>
          <a:p>
            <a:pPr>
              <a:lnSpc>
                <a:spcPct val="70000"/>
              </a:lnSpc>
              <a:spcBef>
                <a:spcPts val="600"/>
              </a:spcBef>
              <a:buFont typeface="Arial" panose="020B0604020202020204" pitchFamily="34" charset="0"/>
              <a:buChar char="•"/>
            </a:pPr>
            <a:r>
              <a:rPr lang="tr-TR" dirty="0" smtClean="0"/>
              <a:t>Oyun ortamı çocuğa iç çatışmalarıyla ve kaygılarıyla başa çıkma fırsatı verir.</a:t>
            </a:r>
          </a:p>
          <a:p>
            <a:pPr>
              <a:lnSpc>
                <a:spcPct val="70000"/>
              </a:lnSpc>
              <a:spcBef>
                <a:spcPts val="600"/>
              </a:spcBef>
              <a:buFont typeface="Arial" panose="020B0604020202020204" pitchFamily="34" charset="0"/>
              <a:buChar char="•"/>
            </a:pPr>
            <a:r>
              <a:rPr lang="tr-TR" dirty="0" smtClean="0"/>
              <a:t>Çeşitli biçim ve boyutlardaki oyun malzemeleriyle oynaya oynaya çocuk, renk, boyut ve objelerin anlamını kavrar.</a:t>
            </a:r>
          </a:p>
          <a:p>
            <a:pPr>
              <a:lnSpc>
                <a:spcPct val="70000"/>
              </a:lnSpc>
              <a:spcBef>
                <a:spcPts val="600"/>
              </a:spcBef>
              <a:buFont typeface="Arial" panose="020B0604020202020204" pitchFamily="34" charset="0"/>
              <a:buChar char="•"/>
            </a:pPr>
            <a:r>
              <a:rPr lang="tr-TR" dirty="0" smtClean="0"/>
              <a:t>Oyun, çocuğun bilişsel gelişimine olumlu açıdan, etkiler ve onun çevresini keşfetmesine olanak sağlar.</a:t>
            </a:r>
          </a:p>
          <a:p>
            <a:pPr>
              <a:lnSpc>
                <a:spcPct val="70000"/>
              </a:lnSpc>
              <a:spcBef>
                <a:spcPts val="600"/>
              </a:spcBef>
              <a:buFont typeface="Arial" panose="020B0604020202020204" pitchFamily="34" charset="0"/>
              <a:buChar char="•"/>
            </a:pPr>
            <a:r>
              <a:rPr lang="tr-TR" dirty="0" smtClean="0"/>
              <a:t>Oyun içinde çocuk kendi hakkını korumayı, başkalarının hakkına saygı göstermeyi, işbirliği yapmayı, paylaşmayı ve toplumsallaşmayı öğrenir. Kısaca oyun çocuk için öğretici olduğu kadar eğitici bir ortamdır.</a:t>
            </a:r>
          </a:p>
          <a:p>
            <a:pPr>
              <a:lnSpc>
                <a:spcPct val="70000"/>
              </a:lnSpc>
              <a:spcBef>
                <a:spcPts val="600"/>
              </a:spcBef>
              <a:buFont typeface="Arial" panose="020B0604020202020204" pitchFamily="34" charset="0"/>
              <a:buChar char="•"/>
            </a:pPr>
            <a:r>
              <a:rPr lang="tr-TR" dirty="0" smtClean="0"/>
              <a:t>Dikkat, algı, el-göz koordinasyonu ve muhakeme gibi bazı zihinsel işlevlerin gelişimine katkı sağlar.</a:t>
            </a:r>
          </a:p>
          <a:p>
            <a:pPr>
              <a:lnSpc>
                <a:spcPct val="70000"/>
              </a:lnSpc>
              <a:spcBef>
                <a:spcPts val="600"/>
              </a:spcBef>
              <a:buFont typeface="Arial" panose="020B0604020202020204" pitchFamily="34" charset="0"/>
              <a:buChar char="•"/>
            </a:pPr>
            <a:r>
              <a:rPr lang="tr-TR" dirty="0" smtClean="0"/>
              <a:t>Oyun, çocuğun gelişimini hızlandırır</a:t>
            </a:r>
          </a:p>
          <a:p>
            <a:pPr>
              <a:lnSpc>
                <a:spcPct val="70000"/>
              </a:lnSpc>
              <a:spcBef>
                <a:spcPts val="600"/>
              </a:spcBef>
              <a:buFont typeface="Arial" panose="020B0604020202020204" pitchFamily="34" charset="0"/>
              <a:buChar char="•"/>
            </a:pPr>
            <a:r>
              <a:rPr lang="tr-TR" dirty="0" smtClean="0"/>
              <a:t>Oyun, anne-çocuk arasında en temel bağın kurulmasına yardımcı olur</a:t>
            </a:r>
          </a:p>
          <a:p>
            <a:pPr>
              <a:lnSpc>
                <a:spcPct val="70000"/>
              </a:lnSpc>
              <a:spcBef>
                <a:spcPts val="600"/>
              </a:spcBef>
              <a:buFont typeface="Arial" panose="020B0604020202020204" pitchFamily="34" charset="0"/>
              <a:buChar char="•"/>
            </a:pPr>
            <a:r>
              <a:rPr lang="tr-TR" dirty="0" smtClean="0"/>
              <a:t>Oyun sayesinde çocuğun yaratıcılığı artar.</a:t>
            </a:r>
          </a:p>
          <a:p>
            <a:pPr>
              <a:lnSpc>
                <a:spcPct val="70000"/>
              </a:lnSpc>
              <a:spcBef>
                <a:spcPts val="600"/>
              </a:spcBef>
              <a:buFont typeface="Arial" panose="020B0604020202020204" pitchFamily="34" charset="0"/>
              <a:buChar char="•"/>
            </a:pPr>
            <a:r>
              <a:rPr lang="tr-TR" dirty="0" smtClean="0"/>
              <a:t>Çocuğun ruh sağlığı için oyun önemlidir .</a:t>
            </a:r>
          </a:p>
          <a:p>
            <a:endParaRPr lang="en-US" dirty="0"/>
          </a:p>
        </p:txBody>
      </p:sp>
    </p:spTree>
    <p:extLst>
      <p:ext uri="{BB962C8B-B14F-4D97-AF65-F5344CB8AC3E}">
        <p14:creationId xmlns:p14="http://schemas.microsoft.com/office/powerpoint/2010/main" xmlns="" val="11326462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ARALIKLARINA GÖRE OYUN</a:t>
            </a:r>
            <a:endParaRPr lang="tr-TR" dirty="0"/>
          </a:p>
        </p:txBody>
      </p:sp>
      <p:sp>
        <p:nvSpPr>
          <p:cNvPr id="3" name="2 İçerik Yer Tutucusu"/>
          <p:cNvSpPr>
            <a:spLocks noGrp="1"/>
          </p:cNvSpPr>
          <p:nvPr>
            <p:ph idx="1"/>
          </p:nvPr>
        </p:nvSpPr>
        <p:spPr/>
        <p:txBody>
          <a:bodyPr>
            <a:normAutofit fontScale="92500" lnSpcReduction="20000"/>
          </a:bodyPr>
          <a:lstStyle/>
          <a:p>
            <a:endParaRPr lang="tr-TR" dirty="0" smtClean="0"/>
          </a:p>
          <a:p>
            <a:r>
              <a:rPr lang="tr-TR" b="1" dirty="0" smtClean="0"/>
              <a:t>0-1Yaş:</a:t>
            </a:r>
          </a:p>
          <a:p>
            <a:r>
              <a:rPr lang="tr-TR" dirty="0" err="1" smtClean="0"/>
              <a:t>Regresif</a:t>
            </a:r>
            <a:r>
              <a:rPr lang="tr-TR" dirty="0" smtClean="0"/>
              <a:t> dönüşlü oyunlara ihtiyaç vardır.</a:t>
            </a:r>
          </a:p>
          <a:p>
            <a:r>
              <a:rPr lang="tr-TR" dirty="0" smtClean="0"/>
              <a:t>Bebek dünyayı tanımak için duyu organlarını kullanır.</a:t>
            </a:r>
          </a:p>
          <a:p>
            <a:r>
              <a:rPr lang="tr-TR" dirty="0" smtClean="0"/>
              <a:t>Tekrarlanan </a:t>
            </a:r>
            <a:r>
              <a:rPr lang="tr-TR" dirty="0" err="1" smtClean="0"/>
              <a:t>manipulatif</a:t>
            </a:r>
            <a:r>
              <a:rPr lang="tr-TR" dirty="0" smtClean="0"/>
              <a:t> oyunlar oynarlar(</a:t>
            </a:r>
            <a:r>
              <a:rPr lang="tr-TR" dirty="0" err="1" smtClean="0"/>
              <a:t>Cee</a:t>
            </a:r>
            <a:r>
              <a:rPr lang="tr-TR" dirty="0" smtClean="0"/>
              <a:t>-e).</a:t>
            </a:r>
          </a:p>
          <a:p>
            <a:r>
              <a:rPr lang="tr-TR" dirty="0" smtClean="0"/>
              <a:t>Kendi bedenini ve annenin bedenini tanır.</a:t>
            </a:r>
          </a:p>
          <a:p>
            <a:r>
              <a:rPr lang="tr-TR" dirty="0" smtClean="0"/>
              <a:t>Saç çekme,ısırma...</a:t>
            </a:r>
          </a:p>
          <a:p>
            <a:r>
              <a:rPr lang="tr-TR" dirty="0" smtClean="0"/>
              <a:t>Bu dönemde ilk sözcükleri duyarız.</a:t>
            </a:r>
          </a:p>
          <a:p>
            <a:r>
              <a:rPr lang="tr-TR" dirty="0" smtClean="0"/>
              <a:t>Geçiş nesneleri vardır.</a:t>
            </a:r>
          </a:p>
          <a:p>
            <a:r>
              <a:rPr lang="tr-TR" dirty="0" smtClean="0"/>
              <a:t>Geçiş Olgusu,geçiş nesnesi,oyuncak battaniye (Parmak boya </a:t>
            </a:r>
            <a:r>
              <a:rPr lang="tr-TR" dirty="0" err="1" smtClean="0"/>
              <a:t>çadırvs</a:t>
            </a:r>
            <a:r>
              <a:rPr lang="tr-TR" dirty="0" smtClean="0"/>
              <a:t>..)</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ARALIKLARINA GÖRE OYUN</a:t>
            </a:r>
            <a:endParaRPr lang="tr-TR" dirty="0"/>
          </a:p>
        </p:txBody>
      </p:sp>
      <p:sp>
        <p:nvSpPr>
          <p:cNvPr id="3" name="2 İçerik Yer Tutucusu"/>
          <p:cNvSpPr>
            <a:spLocks noGrp="1"/>
          </p:cNvSpPr>
          <p:nvPr>
            <p:ph idx="1"/>
          </p:nvPr>
        </p:nvSpPr>
        <p:spPr/>
        <p:txBody>
          <a:bodyPr/>
          <a:lstStyle/>
          <a:p>
            <a:endParaRPr lang="tr-TR" dirty="0" smtClean="0"/>
          </a:p>
          <a:p>
            <a:r>
              <a:rPr lang="tr-TR" b="1" dirty="0" smtClean="0"/>
              <a:t>1-2Yaş:</a:t>
            </a:r>
          </a:p>
          <a:p>
            <a:r>
              <a:rPr lang="tr-TR" dirty="0" smtClean="0"/>
              <a:t>Duyguların </a:t>
            </a:r>
            <a:r>
              <a:rPr lang="tr-TR" dirty="0" err="1" smtClean="0"/>
              <a:t>dışavurulması</a:t>
            </a:r>
            <a:r>
              <a:rPr lang="tr-TR" dirty="0" smtClean="0"/>
              <a:t>.</a:t>
            </a:r>
          </a:p>
          <a:p>
            <a:r>
              <a:rPr lang="tr-TR" dirty="0" smtClean="0"/>
              <a:t>Yiyecekler ve atıklarıyla oynamak,kaba motor kullanımı,yürüme,koşma...</a:t>
            </a:r>
          </a:p>
          <a:p>
            <a:r>
              <a:rPr lang="tr-TR" dirty="0" smtClean="0"/>
              <a:t>Dış dünyayı tanımak ister.</a:t>
            </a:r>
          </a:p>
          <a:p>
            <a:r>
              <a:rPr lang="tr-TR" dirty="0" smtClean="0"/>
              <a:t>Anne baba çocuk oyunları,saklambaç,güreş oynarlar.</a:t>
            </a:r>
          </a:p>
          <a:p>
            <a:r>
              <a:rPr lang="tr-TR" dirty="0" smtClean="0"/>
              <a:t>Taklitler ve gözlemler yaparlar.(Anne taklidi)</a:t>
            </a:r>
          </a:p>
          <a:p>
            <a:r>
              <a:rPr lang="tr-TR" dirty="0" smtClean="0"/>
              <a:t>(Bloklar, resim kağıdı)</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Çocuk gelişim evreleri</a:t>
            </a:r>
            <a:endParaRPr lang="tr-TR" dirty="0"/>
          </a:p>
        </p:txBody>
      </p:sp>
      <p:sp>
        <p:nvSpPr>
          <p:cNvPr id="3" name="Content Placeholder 2"/>
          <p:cNvSpPr>
            <a:spLocks noGrp="1"/>
          </p:cNvSpPr>
          <p:nvPr>
            <p:ph idx="1"/>
          </p:nvPr>
        </p:nvSpPr>
        <p:spPr>
          <a:xfrm>
            <a:off x="1167564" y="2084832"/>
            <a:ext cx="9720073" cy="4023360"/>
          </a:xfrm>
        </p:spPr>
        <p:txBody>
          <a:bodyPr>
            <a:normAutofit/>
          </a:bodyPr>
          <a:lstStyle/>
          <a:p>
            <a:pPr>
              <a:buFont typeface="Wingdings" panose="05000000000000000000" pitchFamily="2" charset="2"/>
              <a:buChar char="v"/>
            </a:pPr>
            <a:r>
              <a:rPr lang="tr-TR" sz="2400" dirty="0" smtClean="0"/>
              <a:t> Bebeklik </a:t>
            </a:r>
            <a:r>
              <a:rPr lang="en-US" sz="2400" dirty="0" err="1" smtClean="0"/>
              <a:t>dönemi</a:t>
            </a:r>
            <a:r>
              <a:rPr lang="en-US" sz="2400" dirty="0" smtClean="0"/>
              <a:t> </a:t>
            </a:r>
            <a:r>
              <a:rPr lang="tr-TR" sz="2400" dirty="0" smtClean="0"/>
              <a:t>(0-2 </a:t>
            </a:r>
            <a:r>
              <a:rPr lang="tr-TR" sz="2400" dirty="0"/>
              <a:t>yaş</a:t>
            </a:r>
            <a:r>
              <a:rPr lang="tr-TR" sz="2400" dirty="0" smtClean="0"/>
              <a:t>)</a:t>
            </a:r>
            <a:endParaRPr lang="en-US" sz="2400" dirty="0" smtClean="0"/>
          </a:p>
          <a:p>
            <a:pPr>
              <a:buFont typeface="Wingdings" panose="05000000000000000000" pitchFamily="2" charset="2"/>
              <a:buChar char="v"/>
            </a:pPr>
            <a:r>
              <a:rPr lang="en-US" sz="2400" dirty="0"/>
              <a:t> </a:t>
            </a:r>
            <a:r>
              <a:rPr lang="en-US" sz="2400" dirty="0" smtClean="0"/>
              <a:t>Ilk </a:t>
            </a:r>
            <a:r>
              <a:rPr lang="tr-TR" sz="2400" dirty="0" smtClean="0"/>
              <a:t>çocukluk</a:t>
            </a:r>
            <a:r>
              <a:rPr lang="en-US" sz="2400" dirty="0" smtClean="0"/>
              <a:t> (</a:t>
            </a:r>
            <a:r>
              <a:rPr lang="en-US" sz="2400" dirty="0" err="1" smtClean="0"/>
              <a:t>oyun</a:t>
            </a:r>
            <a:r>
              <a:rPr lang="en-US" sz="2400" dirty="0" smtClean="0"/>
              <a:t>) </a:t>
            </a:r>
            <a:r>
              <a:rPr lang="en-US" sz="2400" dirty="0" err="1" smtClean="0"/>
              <a:t>dönemi</a:t>
            </a:r>
            <a:r>
              <a:rPr lang="en-US" sz="2400" dirty="0" smtClean="0"/>
              <a:t> (3-6 </a:t>
            </a:r>
            <a:r>
              <a:rPr lang="tr-TR" sz="2400" dirty="0"/>
              <a:t>yaş</a:t>
            </a:r>
            <a:r>
              <a:rPr lang="en-US" sz="2400" dirty="0" smtClean="0"/>
              <a:t>)</a:t>
            </a:r>
          </a:p>
          <a:p>
            <a:pPr>
              <a:buFont typeface="Wingdings" panose="05000000000000000000" pitchFamily="2" charset="2"/>
              <a:buChar char="v"/>
            </a:pPr>
            <a:r>
              <a:rPr lang="en-US" sz="2400" dirty="0"/>
              <a:t> </a:t>
            </a:r>
            <a:r>
              <a:rPr lang="en-US" sz="2400" dirty="0" err="1" smtClean="0"/>
              <a:t>Ikincil</a:t>
            </a:r>
            <a:r>
              <a:rPr lang="en-US" sz="2400" dirty="0" smtClean="0"/>
              <a:t> </a:t>
            </a:r>
            <a:r>
              <a:rPr lang="tr-TR" sz="2400" dirty="0"/>
              <a:t>çocukluk</a:t>
            </a:r>
            <a:r>
              <a:rPr lang="en-US" sz="2400" dirty="0"/>
              <a:t> </a:t>
            </a:r>
            <a:r>
              <a:rPr lang="en-US" sz="2400" dirty="0" smtClean="0"/>
              <a:t>(</a:t>
            </a:r>
            <a:r>
              <a:rPr lang="en-US" sz="2400" dirty="0" err="1" smtClean="0"/>
              <a:t>ilkokul</a:t>
            </a:r>
            <a:r>
              <a:rPr lang="en-US" sz="2400" dirty="0" smtClean="0"/>
              <a:t>) </a:t>
            </a:r>
            <a:r>
              <a:rPr lang="en-US" sz="2400" dirty="0" err="1"/>
              <a:t>dönemi</a:t>
            </a:r>
            <a:r>
              <a:rPr lang="en-US" sz="2400" dirty="0"/>
              <a:t> </a:t>
            </a:r>
            <a:r>
              <a:rPr lang="en-US" sz="2400" dirty="0" smtClean="0"/>
              <a:t>(7-11 </a:t>
            </a:r>
            <a:r>
              <a:rPr lang="tr-TR" sz="2400" dirty="0"/>
              <a:t>yaş</a:t>
            </a:r>
            <a:r>
              <a:rPr lang="en-US" sz="2400" dirty="0" smtClean="0"/>
              <a:t>) </a:t>
            </a:r>
          </a:p>
          <a:p>
            <a:pPr>
              <a:buFont typeface="Wingdings" panose="05000000000000000000" pitchFamily="2" charset="2"/>
              <a:buChar char="v"/>
            </a:pPr>
            <a:r>
              <a:rPr lang="en-US" sz="2400" dirty="0" smtClean="0"/>
              <a:t> </a:t>
            </a:r>
            <a:r>
              <a:rPr lang="en-US" sz="2400" dirty="0" err="1" smtClean="0"/>
              <a:t>Ergenlik</a:t>
            </a:r>
            <a:r>
              <a:rPr lang="en-US" sz="2400" dirty="0" smtClean="0"/>
              <a:t> </a:t>
            </a:r>
            <a:r>
              <a:rPr lang="en-US" sz="2400" dirty="0" err="1"/>
              <a:t>dönemi</a:t>
            </a:r>
            <a:r>
              <a:rPr lang="en-US" sz="2400" dirty="0"/>
              <a:t> </a:t>
            </a:r>
            <a:r>
              <a:rPr lang="en-US" sz="2400" dirty="0" smtClean="0"/>
              <a:t>(12-18 </a:t>
            </a:r>
            <a:r>
              <a:rPr lang="tr-TR" sz="2400" dirty="0"/>
              <a:t>yaş</a:t>
            </a:r>
            <a:r>
              <a:rPr lang="en-US" sz="2400" dirty="0" smtClean="0"/>
              <a:t>)</a:t>
            </a:r>
            <a:endParaRPr lang="tr-TR" sz="2400" dirty="0"/>
          </a:p>
        </p:txBody>
      </p:sp>
    </p:spTree>
    <p:extLst>
      <p:ext uri="{BB962C8B-B14F-4D97-AF65-F5344CB8AC3E}">
        <p14:creationId xmlns:p14="http://schemas.microsoft.com/office/powerpoint/2010/main" xmlns="" val="2220229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ARALIKLARINA GÖRE OYUN</a:t>
            </a:r>
            <a:endParaRPr lang="tr-TR" dirty="0"/>
          </a:p>
        </p:txBody>
      </p:sp>
      <p:sp>
        <p:nvSpPr>
          <p:cNvPr id="3" name="2 İçerik Yer Tutucusu"/>
          <p:cNvSpPr>
            <a:spLocks noGrp="1"/>
          </p:cNvSpPr>
          <p:nvPr>
            <p:ph idx="1"/>
          </p:nvPr>
        </p:nvSpPr>
        <p:spPr/>
        <p:txBody>
          <a:bodyPr/>
          <a:lstStyle/>
          <a:p>
            <a:endParaRPr lang="tr-TR" dirty="0" smtClean="0"/>
          </a:p>
          <a:p>
            <a:r>
              <a:rPr lang="tr-TR" b="1" dirty="0" smtClean="0"/>
              <a:t>3-5Yaş:</a:t>
            </a:r>
          </a:p>
          <a:p>
            <a:r>
              <a:rPr lang="tr-TR" dirty="0" smtClean="0"/>
              <a:t>Sembolik oyunlar,</a:t>
            </a:r>
            <a:r>
              <a:rPr lang="tr-TR" dirty="0" err="1" smtClean="0"/>
              <a:t>roleplaying</a:t>
            </a:r>
            <a:endParaRPr lang="tr-TR" dirty="0" smtClean="0"/>
          </a:p>
          <a:p>
            <a:r>
              <a:rPr lang="tr-TR" dirty="0" smtClean="0"/>
              <a:t>Kum,su,hamur,sözcükler,öyküler,müzik</a:t>
            </a:r>
          </a:p>
          <a:p>
            <a:r>
              <a:rPr lang="tr-TR" dirty="0" err="1" smtClean="0"/>
              <a:t>Koşmakdansetmek</a:t>
            </a:r>
            <a:r>
              <a:rPr lang="tr-TR" dirty="0" smtClean="0"/>
              <a:t>,</a:t>
            </a:r>
            <a:r>
              <a:rPr lang="tr-TR" dirty="0" err="1" smtClean="0"/>
              <a:t>topoyunları</a:t>
            </a:r>
            <a:r>
              <a:rPr lang="tr-TR" dirty="0" smtClean="0"/>
              <a:t>,</a:t>
            </a:r>
            <a:r>
              <a:rPr lang="tr-TR" dirty="0" err="1" smtClean="0"/>
              <a:t>resimyapmak</a:t>
            </a:r>
            <a:r>
              <a:rPr lang="tr-TR" dirty="0" smtClean="0"/>
              <a:t>,deneyler,</a:t>
            </a:r>
            <a:r>
              <a:rPr lang="tr-TR" dirty="0" err="1" smtClean="0"/>
              <a:t>inşaaetme</a:t>
            </a:r>
            <a:r>
              <a:rPr lang="tr-TR" dirty="0" smtClean="0"/>
              <a:t>,</a:t>
            </a:r>
            <a:r>
              <a:rPr lang="tr-TR" dirty="0" err="1" smtClean="0"/>
              <a:t>puzzletürüoyunlar</a:t>
            </a:r>
            <a:r>
              <a:rPr lang="tr-TR" dirty="0" smtClean="0"/>
              <a:t>,</a:t>
            </a:r>
            <a:r>
              <a:rPr lang="tr-TR" dirty="0" err="1" smtClean="0"/>
              <a:t>grupoyunlarıoynayabilir</a:t>
            </a:r>
            <a:r>
              <a:rPr lang="tr-TR" dirty="0" smtClean="0"/>
              <a:t>.</a:t>
            </a:r>
          </a:p>
          <a:p>
            <a:r>
              <a:rPr lang="tr-TR" dirty="0" err="1" smtClean="0"/>
              <a:t>Hayaliarkadaş</a:t>
            </a:r>
            <a:r>
              <a:rPr lang="tr-TR" dirty="0" smtClean="0"/>
              <a:t>,evcilik,kostümler,kuklalar(</a:t>
            </a:r>
            <a:r>
              <a:rPr lang="tr-TR" dirty="0" err="1" smtClean="0"/>
              <a:t>Gündelikhayattabaşedemediğişeylerihayaliarkadaşayükler</a:t>
            </a:r>
            <a:r>
              <a:rPr lang="tr-TR" dirty="0" smtClean="0"/>
              <a:t>.)</a:t>
            </a:r>
          </a:p>
          <a:p>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ARALIKLARINA GÖRE OYUN</a:t>
            </a:r>
            <a:endParaRPr lang="tr-TR" dirty="0"/>
          </a:p>
        </p:txBody>
      </p:sp>
      <p:sp>
        <p:nvSpPr>
          <p:cNvPr id="3" name="2 İçerik Yer Tutucusu"/>
          <p:cNvSpPr>
            <a:spLocks noGrp="1"/>
          </p:cNvSpPr>
          <p:nvPr>
            <p:ph idx="1"/>
          </p:nvPr>
        </p:nvSpPr>
        <p:spPr/>
        <p:txBody>
          <a:bodyPr/>
          <a:lstStyle/>
          <a:p>
            <a:endParaRPr lang="tr-TR" dirty="0" smtClean="0"/>
          </a:p>
          <a:p>
            <a:r>
              <a:rPr lang="tr-TR" b="1" dirty="0" smtClean="0"/>
              <a:t>5-12Yaş:</a:t>
            </a:r>
          </a:p>
          <a:p>
            <a:r>
              <a:rPr lang="tr-TR" dirty="0" err="1" smtClean="0"/>
              <a:t>Yapılandırılmışoyun</a:t>
            </a:r>
            <a:endParaRPr lang="tr-TR" dirty="0" smtClean="0"/>
          </a:p>
          <a:p>
            <a:r>
              <a:rPr lang="tr-TR" dirty="0" smtClean="0"/>
              <a:t>Yaratıcılık,sanat,müzik,kitap,hayvanlar,</a:t>
            </a:r>
            <a:r>
              <a:rPr lang="tr-TR" dirty="0" err="1" smtClean="0"/>
              <a:t>kurallıoyunlar</a:t>
            </a:r>
            <a:r>
              <a:rPr lang="tr-TR" dirty="0" smtClean="0"/>
              <a:t>,bisiklet,</a:t>
            </a:r>
            <a:r>
              <a:rPr lang="tr-TR" dirty="0" err="1" smtClean="0"/>
              <a:t>yazıyazmak</a:t>
            </a:r>
            <a:r>
              <a:rPr lang="tr-TR" dirty="0" smtClean="0"/>
              <a:t>,</a:t>
            </a:r>
            <a:r>
              <a:rPr lang="tr-TR" dirty="0" err="1" smtClean="0"/>
              <a:t>öğrenilenbilgilerikullanarakbirşeyleroluşturmak</a:t>
            </a:r>
            <a:r>
              <a:rPr lang="tr-TR" dirty="0" smtClean="0"/>
              <a:t>.</a:t>
            </a:r>
          </a:p>
          <a:p>
            <a:r>
              <a:rPr lang="tr-TR" dirty="0" err="1" smtClean="0"/>
              <a:t>Yarışmayadayalıoyunlar</a:t>
            </a:r>
            <a:r>
              <a:rPr lang="tr-TR" dirty="0" smtClean="0"/>
              <a:t>,</a:t>
            </a:r>
            <a:r>
              <a:rPr lang="tr-TR" dirty="0" err="1" smtClean="0"/>
              <a:t>dramatikoyunlar</a:t>
            </a:r>
            <a:r>
              <a:rPr lang="tr-TR" dirty="0" smtClean="0"/>
              <a:t>,evlenme,</a:t>
            </a:r>
            <a:r>
              <a:rPr lang="tr-TR" dirty="0" err="1" smtClean="0"/>
              <a:t>günlükhayatıntaklidi</a:t>
            </a:r>
            <a:r>
              <a:rPr lang="tr-TR" dirty="0" smtClean="0"/>
              <a:t>.(</a:t>
            </a:r>
            <a:r>
              <a:rPr lang="tr-TR" dirty="0" err="1" smtClean="0"/>
              <a:t>sanatterapisi</a:t>
            </a:r>
            <a:r>
              <a:rPr lang="tr-TR" dirty="0" smtClean="0"/>
              <a:t>,grup)</a:t>
            </a:r>
          </a:p>
          <a:p>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YAŞ ARALIKLARINA GÖRE OYUN</a:t>
            </a:r>
            <a:endParaRPr lang="tr-TR" dirty="0"/>
          </a:p>
        </p:txBody>
      </p:sp>
      <p:sp>
        <p:nvSpPr>
          <p:cNvPr id="3" name="2 İçerik Yer Tutucusu"/>
          <p:cNvSpPr>
            <a:spLocks noGrp="1"/>
          </p:cNvSpPr>
          <p:nvPr>
            <p:ph idx="1"/>
          </p:nvPr>
        </p:nvSpPr>
        <p:spPr/>
        <p:txBody>
          <a:bodyPr/>
          <a:lstStyle/>
          <a:p>
            <a:endParaRPr lang="tr-TR" dirty="0" smtClean="0"/>
          </a:p>
          <a:p>
            <a:r>
              <a:rPr lang="tr-TR" b="1" dirty="0" smtClean="0"/>
              <a:t>12 Yaş ve üstü:</a:t>
            </a:r>
          </a:p>
          <a:p>
            <a:r>
              <a:rPr lang="tr-TR" dirty="0" err="1" smtClean="0"/>
              <a:t>Yaratıcısanat</a:t>
            </a:r>
            <a:r>
              <a:rPr lang="tr-TR" dirty="0" smtClean="0"/>
              <a:t>,</a:t>
            </a:r>
            <a:r>
              <a:rPr lang="tr-TR" dirty="0" err="1" smtClean="0"/>
              <a:t>öyküleryazmak</a:t>
            </a:r>
            <a:r>
              <a:rPr lang="tr-TR" dirty="0" smtClean="0"/>
              <a:t>,aşk,spor,hobiler,</a:t>
            </a:r>
            <a:r>
              <a:rPr lang="tr-TR" dirty="0" err="1" smtClean="0"/>
              <a:t>bilimveteknoloji</a:t>
            </a:r>
            <a:r>
              <a:rPr lang="tr-TR" dirty="0" smtClean="0"/>
              <a:t>,arkadaşlıklar,</a:t>
            </a:r>
            <a:r>
              <a:rPr lang="tr-TR" dirty="0" err="1" smtClean="0"/>
              <a:t>sorunçözme</a:t>
            </a:r>
            <a:r>
              <a:rPr lang="tr-TR" dirty="0" smtClean="0"/>
              <a:t>,</a:t>
            </a:r>
            <a:r>
              <a:rPr lang="tr-TR" dirty="0" err="1" smtClean="0"/>
              <a:t>hayalkurmak</a:t>
            </a:r>
            <a:r>
              <a:rPr lang="tr-TR" dirty="0" smtClean="0"/>
              <a:t>,</a:t>
            </a:r>
            <a:r>
              <a:rPr lang="tr-TR" dirty="0" err="1" smtClean="0"/>
              <a:t>değişikrolleregirme</a:t>
            </a:r>
            <a:r>
              <a:rPr lang="tr-TR" dirty="0" smtClean="0"/>
              <a:t>.</a:t>
            </a:r>
          </a:p>
          <a:p>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Oyun terapisi</a:t>
            </a:r>
            <a:endParaRPr lang="tr-TR" dirty="0"/>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v"/>
            </a:pPr>
            <a:r>
              <a:rPr lang="tr-TR" dirty="0" smtClean="0"/>
              <a:t>Eğitimli oyun</a:t>
            </a:r>
            <a:r>
              <a:rPr lang="en-US" dirty="0" smtClean="0"/>
              <a:t> </a:t>
            </a:r>
            <a:r>
              <a:rPr lang="tr-TR" dirty="0" smtClean="0"/>
              <a:t>terapistlerinin, danışanların </a:t>
            </a:r>
            <a:r>
              <a:rPr lang="tr-TR" dirty="0" err="1" smtClean="0"/>
              <a:t>psikososyal</a:t>
            </a:r>
            <a:r>
              <a:rPr lang="tr-TR" dirty="0" smtClean="0"/>
              <a:t> sorunlarını engellemelerine ya da çözmelerine ve ideal büyüme ve gelişimi gerçekleştirmelerine yardımcı olmak amacıyla, oyunun </a:t>
            </a:r>
            <a:r>
              <a:rPr lang="tr-TR" dirty="0" err="1" smtClean="0"/>
              <a:t>terapötik</a:t>
            </a:r>
            <a:r>
              <a:rPr lang="tr-TR" dirty="0" smtClean="0"/>
              <a:t> gücünden yararlandıkları ve kişiler arası bir süreç tesis etmek için kuramsal bir modelin sistemli bir şekilde kullanılmasıdır.</a:t>
            </a:r>
            <a:endParaRPr lang="en-US" dirty="0" smtClean="0"/>
          </a:p>
          <a:p>
            <a:pPr algn="just">
              <a:buFont typeface="Wingdings" panose="05000000000000000000" pitchFamily="2" charset="2"/>
              <a:buChar char="v"/>
            </a:pPr>
            <a:r>
              <a:rPr lang="en-US" dirty="0" smtClean="0"/>
              <a:t>C</a:t>
            </a:r>
            <a:r>
              <a:rPr lang="tr-TR" dirty="0" err="1" smtClean="0"/>
              <a:t>ocukların</a:t>
            </a:r>
            <a:r>
              <a:rPr lang="tr-TR" dirty="0" smtClean="0"/>
              <a:t> </a:t>
            </a:r>
            <a:r>
              <a:rPr lang="tr-TR" dirty="0"/>
              <a:t>kendilerini yetişkinler gibi ifade etmeleri zordur. Çocuklar duygu ve düşüncelerini oyun aracılığıyla daha kolay dile getirirler. Kelimelerin yerini alan oyun ve oyuncaklar sayesinde kendilerini ifade ederken olumsuz davranışlarını değiştirebilmeyi öğrenirler. Oyun terapisinde kendini duygusal olarak iyi hisseden çocuk aynı zamanda mutlu da olur. Oyun terapisi ile amaç çocuğun duygusal, sosyal ve psikolojik problemlerini ortadan kaldırabilmektir</a:t>
            </a:r>
            <a:r>
              <a:rPr lang="tr-TR" dirty="0" smtClean="0"/>
              <a:t>.</a:t>
            </a:r>
            <a:endParaRPr lang="tr-TR" dirty="0"/>
          </a:p>
          <a:p>
            <a:pPr algn="just">
              <a:buFont typeface="Wingdings" panose="05000000000000000000" pitchFamily="2" charset="2"/>
              <a:buChar char="v"/>
            </a:pPr>
            <a:r>
              <a:rPr lang="tr-TR" dirty="0"/>
              <a:t>Oyun ile kendini ifade etme yolu bulan çocuk, hayal dünyası ile gerçeklik arasında bir bağ kurarak iç dünyasını dışa yansıtır. Çocuğun oyun terapisinde gösterdiği kızgınlık, sevgi, nefret, saldırganlık ve benzeri duyguların altında yatan temel nedenler öğrenilir ve sorunlarına yardımcı olunur.</a:t>
            </a:r>
            <a:endParaRPr lang="tr-TR" dirty="0" smtClean="0"/>
          </a:p>
          <a:p>
            <a:endParaRPr lang="tr-TR" dirty="0"/>
          </a:p>
        </p:txBody>
      </p:sp>
    </p:spTree>
    <p:extLst>
      <p:ext uri="{BB962C8B-B14F-4D97-AF65-F5344CB8AC3E}">
        <p14:creationId xmlns:p14="http://schemas.microsoft.com/office/powerpoint/2010/main" xmlns="" val="2573713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Oyun Terapisi nedir?</a:t>
            </a:r>
            <a:endParaRPr lang="tr-TR" dirty="0"/>
          </a:p>
        </p:txBody>
      </p:sp>
      <p:sp>
        <p:nvSpPr>
          <p:cNvPr id="3" name="Content Placeholder 2"/>
          <p:cNvSpPr>
            <a:spLocks noGrp="1"/>
          </p:cNvSpPr>
          <p:nvPr>
            <p:ph idx="1"/>
          </p:nvPr>
        </p:nvSpPr>
        <p:spPr/>
        <p:txBody>
          <a:bodyPr>
            <a:normAutofit lnSpcReduction="10000"/>
          </a:bodyPr>
          <a:lstStyle/>
          <a:p>
            <a:pPr algn="just">
              <a:lnSpc>
                <a:spcPct val="150000"/>
              </a:lnSpc>
            </a:pPr>
            <a:r>
              <a:rPr lang="tr-TR" dirty="0" smtClean="0"/>
              <a:t>Oyun terapisi, oyuncakların kullanıldığı ya da değişik tarzda oyunların oynanarak çocukların </a:t>
            </a:r>
            <a:r>
              <a:rPr lang="tr-TR" dirty="0" err="1" smtClean="0"/>
              <a:t>hissel</a:t>
            </a:r>
            <a:r>
              <a:rPr lang="tr-TR" dirty="0" smtClean="0"/>
              <a:t> olarak kendilerini ifade edebilmesini sağlayan terapi çeşididir. Bu ifade kısmında çocuklar, sorunlu oldukları hareket ve düşünce biçimlerinde rahat hissettirilerek bu sorunun üzerine </a:t>
            </a:r>
            <a:r>
              <a:rPr lang="tr-TR" dirty="0" err="1" smtClean="0"/>
              <a:t>yoğunlaşılmaya</a:t>
            </a:r>
            <a:r>
              <a:rPr lang="tr-TR" dirty="0" smtClean="0"/>
              <a:t> çalışılır. Bu alanda profesyonel eğitim almış terapistler, hali hazırda çocuklar için güvenli bir ortam yaratmakta ustalaşmış olduğundan; çocukların ailelerinin yanında, okulda ya da diğer sosyal çevrelerinde hissedemedikleri rahatlığı hissetmelerini sağlayarak onların daha cesaretli olmalarına imkan tanımaktadır.</a:t>
            </a:r>
            <a:endParaRPr lang="tr-TR" dirty="0"/>
          </a:p>
        </p:txBody>
      </p:sp>
    </p:spTree>
    <p:extLst>
      <p:ext uri="{BB962C8B-B14F-4D97-AF65-F5344CB8AC3E}">
        <p14:creationId xmlns:p14="http://schemas.microsoft.com/office/powerpoint/2010/main" xmlns="" val="19806668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Oyun terapisi çeşitleri nelerdir?</a:t>
            </a:r>
            <a:endParaRPr lang="tr-TR" dirty="0"/>
          </a:p>
        </p:txBody>
      </p:sp>
      <p:sp>
        <p:nvSpPr>
          <p:cNvPr id="3" name="Content Placeholder 2"/>
          <p:cNvSpPr>
            <a:spLocks noGrp="1"/>
          </p:cNvSpPr>
          <p:nvPr>
            <p:ph idx="1"/>
          </p:nvPr>
        </p:nvSpPr>
        <p:spPr/>
        <p:txBody>
          <a:bodyPr>
            <a:normAutofit/>
          </a:bodyPr>
          <a:lstStyle/>
          <a:p>
            <a:pPr>
              <a:lnSpc>
                <a:spcPct val="200000"/>
              </a:lnSpc>
              <a:buFont typeface="Wingdings" panose="05000000000000000000" pitchFamily="2" charset="2"/>
              <a:buChar char="v"/>
            </a:pPr>
            <a:r>
              <a:rPr lang="tr-TR" sz="2400" dirty="0" smtClean="0"/>
              <a:t> </a:t>
            </a:r>
            <a:r>
              <a:rPr lang="tr-TR" sz="2400" dirty="0" err="1" smtClean="0"/>
              <a:t>Filial</a:t>
            </a:r>
            <a:r>
              <a:rPr lang="tr-TR" sz="2400" dirty="0" smtClean="0"/>
              <a:t> Terapi (Ebeveyn Çocuk Terapisi)</a:t>
            </a:r>
          </a:p>
          <a:p>
            <a:pPr>
              <a:lnSpc>
                <a:spcPct val="200000"/>
              </a:lnSpc>
              <a:buFont typeface="Wingdings" panose="05000000000000000000" pitchFamily="2" charset="2"/>
              <a:buChar char="v"/>
            </a:pPr>
            <a:r>
              <a:rPr lang="tr-TR" sz="2400" dirty="0" smtClean="0"/>
              <a:t> </a:t>
            </a:r>
            <a:r>
              <a:rPr lang="tr-TR" sz="2400" dirty="0" err="1" smtClean="0"/>
              <a:t>Bibliyoterapi</a:t>
            </a:r>
            <a:endParaRPr lang="tr-TR" sz="2400" dirty="0" smtClean="0"/>
          </a:p>
          <a:p>
            <a:pPr>
              <a:lnSpc>
                <a:spcPct val="200000"/>
              </a:lnSpc>
              <a:buFont typeface="Wingdings" panose="05000000000000000000" pitchFamily="2" charset="2"/>
              <a:buChar char="v"/>
            </a:pPr>
            <a:r>
              <a:rPr lang="tr-TR" sz="2400" dirty="0" smtClean="0"/>
              <a:t> </a:t>
            </a:r>
            <a:r>
              <a:rPr lang="tr-TR" sz="2400" dirty="0" err="1" smtClean="0"/>
              <a:t>Sandplay</a:t>
            </a:r>
            <a:r>
              <a:rPr lang="tr-TR" sz="2400" dirty="0" smtClean="0"/>
              <a:t> Terapi (Kum Tepsisi Terapisi)</a:t>
            </a:r>
          </a:p>
          <a:p>
            <a:pPr>
              <a:lnSpc>
                <a:spcPct val="200000"/>
              </a:lnSpc>
              <a:buFont typeface="Wingdings" panose="05000000000000000000" pitchFamily="2" charset="2"/>
              <a:buChar char="v"/>
            </a:pPr>
            <a:r>
              <a:rPr lang="tr-TR" sz="2400" dirty="0" smtClean="0"/>
              <a:t> Hayali Oyun Terapisi</a:t>
            </a:r>
            <a:endParaRPr lang="tr-TR" sz="2400" dirty="0"/>
          </a:p>
        </p:txBody>
      </p:sp>
    </p:spTree>
    <p:extLst>
      <p:ext uri="{BB962C8B-B14F-4D97-AF65-F5344CB8AC3E}">
        <p14:creationId xmlns:p14="http://schemas.microsoft.com/office/powerpoint/2010/main" xmlns="" val="27469046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oyun terapisi</a:t>
            </a:r>
            <a:endParaRPr lang="tr-TR" dirty="0"/>
          </a:p>
        </p:txBody>
      </p:sp>
      <p:sp>
        <p:nvSpPr>
          <p:cNvPr id="3" name="2 İçerik Yer Tutucusu"/>
          <p:cNvSpPr>
            <a:spLocks noGrp="1"/>
          </p:cNvSpPr>
          <p:nvPr>
            <p:ph idx="1"/>
          </p:nvPr>
        </p:nvSpPr>
        <p:spPr/>
        <p:txBody>
          <a:bodyPr/>
          <a:lstStyle/>
          <a:p>
            <a:endParaRPr lang="tr-TR" dirty="0" smtClean="0"/>
          </a:p>
          <a:p>
            <a:r>
              <a:rPr lang="tr-TR" dirty="0" err="1" smtClean="0"/>
              <a:t>Problemlerleyüzleşemeyençocuklaronlarıçözemezler</a:t>
            </a:r>
            <a:r>
              <a:rPr lang="tr-TR" dirty="0" smtClean="0"/>
              <a:t>.</a:t>
            </a:r>
          </a:p>
          <a:p>
            <a:r>
              <a:rPr lang="tr-TR" dirty="0" err="1" smtClean="0"/>
              <a:t>Genelolarakoyunterapisi</a:t>
            </a:r>
            <a:r>
              <a:rPr lang="tr-TR" dirty="0" smtClean="0"/>
              <a:t>,</a:t>
            </a:r>
            <a:r>
              <a:rPr lang="tr-TR" dirty="0" err="1" smtClean="0"/>
              <a:t>çocuğunproblemlerinianlamak</a:t>
            </a:r>
            <a:r>
              <a:rPr lang="tr-TR" dirty="0" smtClean="0"/>
              <a:t>,onunduygularınıvetutumlarınıkeşfetmekveçocuğubunlarlayüzleştirerekçözümgetirmesinisağlamakiçingeliştirilmişbirtekniktir.</a:t>
            </a:r>
          </a:p>
          <a:p>
            <a:r>
              <a:rPr lang="tr-TR" dirty="0" err="1" smtClean="0"/>
              <a:t>Davranışproblemleri</a:t>
            </a:r>
            <a:r>
              <a:rPr lang="tr-TR" dirty="0" smtClean="0"/>
              <a:t>,</a:t>
            </a:r>
          </a:p>
          <a:p>
            <a:r>
              <a:rPr lang="tr-TR" dirty="0" err="1" smtClean="0"/>
              <a:t>Dersçalışmaproblemleri</a:t>
            </a:r>
            <a:r>
              <a:rPr lang="tr-TR" dirty="0" smtClean="0"/>
              <a:t>,</a:t>
            </a:r>
          </a:p>
          <a:p>
            <a:r>
              <a:rPr lang="tr-TR" dirty="0" err="1" smtClean="0"/>
              <a:t>Konuşmaproblemleri</a:t>
            </a:r>
            <a:r>
              <a:rPr lang="tr-TR" dirty="0" smtClean="0"/>
              <a:t>(kekemelik,</a:t>
            </a:r>
            <a:r>
              <a:rPr lang="tr-TR" dirty="0" err="1" smtClean="0"/>
              <a:t>bebekkonuşması</a:t>
            </a:r>
            <a:r>
              <a:rPr lang="tr-TR" dirty="0" smtClean="0"/>
              <a:t>,</a:t>
            </a:r>
            <a:r>
              <a:rPr lang="tr-TR" dirty="0" err="1" smtClean="0"/>
              <a:t>tekrarlayıcıdilgibi</a:t>
            </a:r>
            <a:r>
              <a:rPr lang="tr-TR" dirty="0" smtClean="0"/>
              <a:t>),</a:t>
            </a:r>
          </a:p>
          <a:p>
            <a:r>
              <a:rPr lang="tr-TR" dirty="0" err="1" smtClean="0"/>
              <a:t>Okumaproblemleri</a:t>
            </a:r>
            <a:endParaRPr lang="tr-TR" dirty="0" smtClean="0"/>
          </a:p>
          <a:p>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OYUN TERAPİSİ</a:t>
            </a:r>
            <a:endParaRPr lang="tr-TR" dirty="0"/>
          </a:p>
        </p:txBody>
      </p:sp>
      <p:sp>
        <p:nvSpPr>
          <p:cNvPr id="3" name="2 İçerik Yer Tutucusu"/>
          <p:cNvSpPr>
            <a:spLocks noGrp="1"/>
          </p:cNvSpPr>
          <p:nvPr>
            <p:ph idx="1"/>
          </p:nvPr>
        </p:nvSpPr>
        <p:spPr>
          <a:xfrm>
            <a:off x="1024128" y="1828800"/>
            <a:ext cx="9720073" cy="4480560"/>
          </a:xfrm>
        </p:spPr>
        <p:txBody>
          <a:bodyPr/>
          <a:lstStyle/>
          <a:p>
            <a:endParaRPr lang="tr-TR" dirty="0" smtClean="0"/>
          </a:p>
          <a:p>
            <a:r>
              <a:rPr lang="tr-TR" dirty="0" err="1" smtClean="0"/>
              <a:t>Ayrıcaakademikvesosyalolarakpotansiyellerinigerçekleştiremeyen</a:t>
            </a:r>
            <a:r>
              <a:rPr lang="tr-TR" dirty="0" smtClean="0"/>
              <a:t>,</a:t>
            </a:r>
            <a:r>
              <a:rPr lang="tr-TR" dirty="0" err="1" smtClean="0"/>
              <a:t>uykubozukluğuvekabuslarıolan</a:t>
            </a:r>
            <a:r>
              <a:rPr lang="tr-TR" dirty="0" smtClean="0"/>
              <a:t>,</a:t>
            </a:r>
            <a:r>
              <a:rPr lang="tr-TR" dirty="0" err="1" smtClean="0"/>
              <a:t>okuldanatılmariskiolan</a:t>
            </a:r>
            <a:r>
              <a:rPr lang="tr-TR" dirty="0" smtClean="0"/>
              <a:t>,</a:t>
            </a:r>
            <a:r>
              <a:rPr lang="tr-TR" dirty="0" err="1" smtClean="0"/>
              <a:t>travmayaşamış</a:t>
            </a:r>
            <a:r>
              <a:rPr lang="tr-TR" dirty="0" smtClean="0"/>
              <a:t>,duygusal,</a:t>
            </a:r>
            <a:r>
              <a:rPr lang="tr-TR" dirty="0" err="1" smtClean="0"/>
              <a:t>fizikselveyacinseltacizeuğramış</a:t>
            </a:r>
            <a:r>
              <a:rPr lang="tr-TR" dirty="0" smtClean="0"/>
              <a:t>,</a:t>
            </a:r>
            <a:r>
              <a:rPr lang="tr-TR" dirty="0" err="1" smtClean="0"/>
              <a:t>evlatlıkedinilmişveyaterkedilmiş</a:t>
            </a:r>
            <a:r>
              <a:rPr lang="tr-TR" dirty="0" smtClean="0"/>
              <a:t>,</a:t>
            </a:r>
            <a:r>
              <a:rPr lang="tr-TR" dirty="0" err="1" smtClean="0"/>
              <a:t>boşanmışebeveynlerindendolayıacıçeken</a:t>
            </a:r>
            <a:r>
              <a:rPr lang="tr-TR" dirty="0" smtClean="0"/>
              <a:t>,kaygı,</a:t>
            </a:r>
            <a:r>
              <a:rPr lang="tr-TR" dirty="0" err="1" smtClean="0"/>
              <a:t>stresveyafobilerdenyakınan</a:t>
            </a:r>
            <a:r>
              <a:rPr lang="tr-TR" dirty="0" smtClean="0"/>
              <a:t>,</a:t>
            </a:r>
            <a:r>
              <a:rPr lang="tr-TR" dirty="0" err="1" smtClean="0"/>
              <a:t>herhangibirkayıpveyayasyaşayan</a:t>
            </a:r>
            <a:endParaRPr lang="tr-TR" dirty="0" smtClean="0"/>
          </a:p>
          <a:p>
            <a:endParaRPr lang="tr-TR" dirty="0" smtClean="0"/>
          </a:p>
          <a:p>
            <a:r>
              <a:rPr lang="tr-TR" dirty="0" err="1" smtClean="0"/>
              <a:t>İçeçekilmişveyasüreklimutsuzolan</a:t>
            </a:r>
            <a:r>
              <a:rPr lang="tr-TR" dirty="0" smtClean="0"/>
              <a:t>,hasta,</a:t>
            </a:r>
            <a:r>
              <a:rPr lang="tr-TR" dirty="0" err="1" smtClean="0"/>
              <a:t>engelliveyaotistik</a:t>
            </a:r>
            <a:r>
              <a:rPr lang="tr-TR" dirty="0" smtClean="0"/>
              <a:t>,</a:t>
            </a:r>
            <a:r>
              <a:rPr lang="tr-TR" dirty="0" err="1" smtClean="0"/>
              <a:t>arkadaşedinmedegüçlükçeken</a:t>
            </a:r>
            <a:r>
              <a:rPr lang="tr-TR" dirty="0" smtClean="0"/>
              <a:t>,</a:t>
            </a:r>
            <a:r>
              <a:rPr lang="tr-TR" dirty="0" err="1" smtClean="0"/>
              <a:t>yaşıtlarıylaveyakardeşleriylesıkçakavgaeden</a:t>
            </a:r>
            <a:r>
              <a:rPr lang="tr-TR" dirty="0" smtClean="0"/>
              <a:t>,</a:t>
            </a:r>
            <a:r>
              <a:rPr lang="tr-TR" dirty="0" err="1" smtClean="0"/>
              <a:t>başkalarınazorbalıkedenveyabaşkalarıtarafındanzorbalıkedilen</a:t>
            </a:r>
            <a:r>
              <a:rPr lang="tr-TR" dirty="0" smtClean="0"/>
              <a:t>,</a:t>
            </a:r>
            <a:r>
              <a:rPr lang="tr-TR" dirty="0" err="1" smtClean="0"/>
              <a:t>uygunsuzdavranışlarsergileyen</a:t>
            </a:r>
            <a:r>
              <a:rPr lang="tr-TR" dirty="0" smtClean="0"/>
              <a:t>,</a:t>
            </a:r>
            <a:r>
              <a:rPr lang="tr-TR" dirty="0" err="1" smtClean="0"/>
              <a:t>oyunoynayamayançocuklariçinkullanılanidealbiryöntemdir</a:t>
            </a:r>
            <a:r>
              <a:rPr lang="tr-TR" dirty="0" smtClean="0"/>
              <a:t>.</a:t>
            </a:r>
          </a:p>
          <a:p>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TERAPİSİN ÖNEMİ</a:t>
            </a:r>
            <a:endParaRPr lang="tr-TR" dirty="0"/>
          </a:p>
        </p:txBody>
      </p:sp>
      <p:sp>
        <p:nvSpPr>
          <p:cNvPr id="3" name="2 İçerik Yer Tutucusu"/>
          <p:cNvSpPr>
            <a:spLocks noGrp="1"/>
          </p:cNvSpPr>
          <p:nvPr>
            <p:ph idx="1"/>
          </p:nvPr>
        </p:nvSpPr>
        <p:spPr/>
        <p:txBody>
          <a:bodyPr/>
          <a:lstStyle/>
          <a:p>
            <a:r>
              <a:rPr lang="tr-TR" dirty="0" smtClean="0"/>
              <a:t>Çocukların dili oyun kelimeleri ise oyuncaklarıdır.</a:t>
            </a:r>
          </a:p>
          <a:p>
            <a:r>
              <a:rPr lang="tr-TR" dirty="0" smtClean="0"/>
              <a:t>Çocukların ruhsal yapısını anlamak için ve varsa patolojisini saptamak için en etkili</a:t>
            </a:r>
          </a:p>
          <a:p>
            <a:r>
              <a:rPr lang="tr-TR" dirty="0" smtClean="0"/>
              <a:t>yöntem oyun terapisidir.</a:t>
            </a:r>
          </a:p>
          <a:p>
            <a:r>
              <a:rPr lang="tr-TR" dirty="0" smtClean="0"/>
              <a:t>Çocuğun çevreyi nasıl algıladığını oyun terapisi sayesinde görebiliriz.</a:t>
            </a:r>
          </a:p>
          <a:p>
            <a:r>
              <a:rPr lang="tr-TR" dirty="0" smtClean="0"/>
              <a:t>Oyun terapisinde amaç çocuğun egosunu </a:t>
            </a:r>
            <a:r>
              <a:rPr lang="tr-TR" dirty="0" err="1" smtClean="0"/>
              <a:t>güçlendirmekdir</a:t>
            </a:r>
            <a:r>
              <a:rPr lang="tr-TR" dirty="0" smtClean="0"/>
              <a:t>.</a:t>
            </a:r>
          </a:p>
          <a:p>
            <a:r>
              <a:rPr lang="tr-TR" dirty="0" smtClean="0"/>
              <a:t>Çocuğa seçme hakkı vererek özgüvenini tetikleyen bir süreçtir.</a:t>
            </a:r>
          </a:p>
          <a:p>
            <a:r>
              <a:rPr lang="tr-TR" dirty="0" smtClean="0"/>
              <a:t>Çocuklar söyleyemedikleri şeyleri oyun terapisi sayesinde ifade ederler.</a:t>
            </a:r>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TERAPİSİNİN ETKİLERİ</a:t>
            </a:r>
            <a:endParaRPr lang="tr-TR" dirty="0"/>
          </a:p>
        </p:txBody>
      </p:sp>
      <p:sp>
        <p:nvSpPr>
          <p:cNvPr id="3" name="2 İçerik Yer Tutucusu"/>
          <p:cNvSpPr>
            <a:spLocks noGrp="1"/>
          </p:cNvSpPr>
          <p:nvPr>
            <p:ph idx="1"/>
          </p:nvPr>
        </p:nvSpPr>
        <p:spPr/>
        <p:txBody>
          <a:bodyPr/>
          <a:lstStyle/>
          <a:p>
            <a:r>
              <a:rPr lang="tr-TR" dirty="0" smtClean="0"/>
              <a:t>Ahlaki Yargı</a:t>
            </a:r>
          </a:p>
          <a:p>
            <a:r>
              <a:rPr lang="tr-TR" dirty="0" smtClean="0"/>
              <a:t>Duygusal düzenleme</a:t>
            </a:r>
          </a:p>
          <a:p>
            <a:r>
              <a:rPr lang="tr-TR" dirty="0" smtClean="0"/>
              <a:t>İlişki geliştirme</a:t>
            </a:r>
          </a:p>
          <a:p>
            <a:r>
              <a:rPr lang="tr-TR" dirty="0" smtClean="0"/>
              <a:t>İletişim</a:t>
            </a:r>
          </a:p>
          <a:p>
            <a:r>
              <a:rPr lang="tr-TR" dirty="0" smtClean="0"/>
              <a:t>Stresle başa çıkma</a:t>
            </a:r>
          </a:p>
          <a:p>
            <a:r>
              <a:rPr lang="tr-TR" dirty="0" smtClean="0"/>
              <a:t>Egoyu yükseltme</a:t>
            </a:r>
          </a:p>
          <a:p>
            <a:r>
              <a:rPr lang="tr-TR" dirty="0" smtClean="0"/>
              <a:t>Kendini gerçekleştirme</a:t>
            </a:r>
          </a:p>
          <a:p>
            <a:r>
              <a:rPr lang="tr-TR" dirty="0" smtClean="0"/>
              <a:t>Hayata hazırlık</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BEBEKLİK DÖNEMİ(0-2)</a:t>
            </a:r>
            <a:endParaRPr lang="tr-TR" dirty="0"/>
          </a:p>
        </p:txBody>
      </p:sp>
      <p:sp>
        <p:nvSpPr>
          <p:cNvPr id="3" name="2 İçerik Yer Tutucusu"/>
          <p:cNvSpPr>
            <a:spLocks noGrp="1"/>
          </p:cNvSpPr>
          <p:nvPr>
            <p:ph idx="1"/>
          </p:nvPr>
        </p:nvSpPr>
        <p:spPr/>
        <p:txBody>
          <a:bodyPr>
            <a:normAutofit lnSpcReduction="10000"/>
          </a:bodyPr>
          <a:lstStyle/>
          <a:p>
            <a:r>
              <a:rPr lang="tr-TR" dirty="0" smtClean="0"/>
              <a:t>Bebeklik dönemi, çok hızlı bir gelişim gösterdikleri dönemdir (kemik gelişimi, zihinsel gelişim gibi). Çocuğun fiziksel olarak gelişim göstermesi bu yıllarda gösterilen özene bağlıdır. Çünkü bu yıllarda hareket etmeye, yürümeye başlarlar. Çocuklar 9. ayda ayağa kalkmaya çalışır, 2 yaş gibi de yürümekte ustalaşırlar. Çocukların doğdukları andan itibaren hızlı gelişim gösterdikleri bir diğer kısım da zihinsel gelişimleridir. Tüm duyduklarını, gördüklerini, dokunduklarını algıları sayesinde alır ve zamanı geldiğinde kullanırlar. Ayrıca bütün bu edindikleri bilgilerle anneden bağımsız olmaya ve dünyayı keşfetmeye de çalışırlar. Keşfederken de iletişimi geliştirerek konuşmayı öğrenmeye başlarlar. Dil gelişimi ilk 2 yılda kısa cümleler kurup, 3 yaşına geldiğinde kendini ifade edebilir hala gelirler. Bebeklerin bu dönemde kazanması gereken bir davranışta tuvalet eğitimidir. İlk zamanlarda kendini kontrol edemeyen bebek, 2 yaşına doğru kaslarını tutması beklenir. 3 yaşına doğru ise; kavram öğrenmesi gerçekleşir. Bu sebeple ailelerin bu dönemde  bebeklerine olumlu geri bildirimler ve ilişkiler geliştirerek zihinsel gelişimine katkı sağlamaları çok önemlidir.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VE OYUN TERAPİSİNİN TERAPÖTİK GÜÇLERİ</a:t>
            </a:r>
            <a:endParaRPr lang="tr-TR" dirty="0"/>
          </a:p>
        </p:txBody>
      </p:sp>
      <p:sp>
        <p:nvSpPr>
          <p:cNvPr id="3" name="2 İçerik Yer Tutucusu"/>
          <p:cNvSpPr>
            <a:spLocks noGrp="1"/>
          </p:cNvSpPr>
          <p:nvPr>
            <p:ph idx="1"/>
          </p:nvPr>
        </p:nvSpPr>
        <p:spPr/>
        <p:txBody>
          <a:bodyPr/>
          <a:lstStyle/>
          <a:p>
            <a:endParaRPr lang="tr-TR" dirty="0" smtClean="0"/>
          </a:p>
          <a:p>
            <a:r>
              <a:rPr lang="tr-TR" dirty="0" smtClean="0"/>
              <a:t>Oyun,küçük çocukların yetişkinlerle ilişki kurabilmesi,dürtü kontrolü için kritik olan neden-sonuç düşünme biçimini geliştirebilmesi,stresli yaşantıları işleyebilmesi ve sosyal</a:t>
            </a:r>
          </a:p>
          <a:p>
            <a:r>
              <a:rPr lang="tr-TR" dirty="0" smtClean="0"/>
              <a:t>Becerileri öğrenebilmesi için gelişimsel açıdan en uygun,en güçlü araçtır</a:t>
            </a:r>
            <a:r>
              <a:rPr lang="tr-TR" dirty="0" smtClean="0"/>
              <a:t>.</a:t>
            </a:r>
          </a:p>
          <a:p>
            <a:r>
              <a:rPr lang="tr-TR" dirty="0" smtClean="0"/>
              <a:t>Oyun,sadece normal çocuk gelişiminin desteklenmesi için gerekli değildir,aynı zamanda pek çok </a:t>
            </a:r>
            <a:r>
              <a:rPr lang="tr-TR" dirty="0" err="1" smtClean="0"/>
              <a:t>terapötik</a:t>
            </a:r>
            <a:r>
              <a:rPr lang="tr-TR" dirty="0" smtClean="0"/>
              <a:t> güce de sahiptir</a:t>
            </a:r>
            <a:r>
              <a:rPr lang="tr-TR" dirty="0" smtClean="0"/>
              <a:t>.</a:t>
            </a:r>
          </a:p>
          <a:p>
            <a:r>
              <a:rPr lang="tr-TR" dirty="0" smtClean="0"/>
              <a:t>Tüm terapiler,diğer faktörlerin </a:t>
            </a:r>
            <a:r>
              <a:rPr lang="tr-TR" dirty="0" err="1" smtClean="0"/>
              <a:t>yanısıra</a:t>
            </a:r>
            <a:r>
              <a:rPr lang="tr-TR" dirty="0" smtClean="0"/>
              <a:t> bir değişim aracının kullanımı ile birlikte </a:t>
            </a:r>
            <a:r>
              <a:rPr lang="tr-TR" dirty="0" err="1" smtClean="0"/>
              <a:t>terapötik</a:t>
            </a:r>
            <a:r>
              <a:rPr lang="tr-TR" dirty="0" smtClean="0"/>
              <a:t> bir ilişkinin kurulmasına ihtiyaç duyar</a:t>
            </a:r>
            <a:r>
              <a:rPr lang="tr-TR" dirty="0" smtClean="0"/>
              <a:t>.</a:t>
            </a:r>
          </a:p>
          <a:p>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TERAPİSİ NE İŞE YARAR?</a:t>
            </a:r>
            <a:endParaRPr lang="tr-TR" dirty="0"/>
          </a:p>
        </p:txBody>
      </p:sp>
      <p:sp>
        <p:nvSpPr>
          <p:cNvPr id="3" name="2 İçerik Yer Tutucusu"/>
          <p:cNvSpPr>
            <a:spLocks noGrp="1"/>
          </p:cNvSpPr>
          <p:nvPr>
            <p:ph idx="1"/>
          </p:nvPr>
        </p:nvSpPr>
        <p:spPr/>
        <p:txBody>
          <a:bodyPr/>
          <a:lstStyle/>
          <a:p>
            <a:r>
              <a:rPr lang="tr-TR" dirty="0" smtClean="0"/>
              <a:t>Çocuklar oynamayı sever.</a:t>
            </a:r>
          </a:p>
          <a:p>
            <a:r>
              <a:rPr lang="tr-TR" dirty="0" smtClean="0"/>
              <a:t>Davranışlarını etkileyen kızgınlık, üzüntü, hayal kırıklığı gibi duyguları yeniden yaratırlar,</a:t>
            </a:r>
          </a:p>
          <a:p>
            <a:r>
              <a:rPr lang="tr-TR" dirty="0" smtClean="0"/>
              <a:t>olumlu hale getirirler.</a:t>
            </a:r>
          </a:p>
          <a:p>
            <a:r>
              <a:rPr lang="tr-TR" dirty="0" smtClean="0"/>
              <a:t>(Oyuncağı yere fırlatmak, kızgınlığın dışa vurumu. Ben kızgınım demez. Neden böyle, ne</a:t>
            </a:r>
          </a:p>
          <a:p>
            <a:r>
              <a:rPr lang="tr-TR" dirty="0" smtClean="0"/>
              <a:t>yapılabilir?)</a:t>
            </a:r>
          </a:p>
          <a:p>
            <a:r>
              <a:rPr lang="tr-TR" dirty="0" smtClean="0"/>
              <a:t>Çocuklar terapisel oyun oluşturur. Terapist ile birlikte kendini güvende hisseder.</a:t>
            </a:r>
          </a:p>
          <a:p>
            <a:r>
              <a:rPr lang="tr-TR" dirty="0" smtClean="0"/>
              <a:t>(destekleyici tavır. Yargılanmaz, tepki görmez. İlk başta zorlayabilir.)</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OYUN TERAPİSİ NE İŞE YARAR?</a:t>
            </a:r>
            <a:endParaRPr lang="tr-TR" dirty="0"/>
          </a:p>
        </p:txBody>
      </p:sp>
      <p:sp>
        <p:nvSpPr>
          <p:cNvPr id="3" name="2 İçerik Yer Tutucusu"/>
          <p:cNvSpPr>
            <a:spLocks noGrp="1"/>
          </p:cNvSpPr>
          <p:nvPr>
            <p:ph idx="1"/>
          </p:nvPr>
        </p:nvSpPr>
        <p:spPr/>
        <p:txBody>
          <a:bodyPr/>
          <a:lstStyle/>
          <a:p>
            <a:r>
              <a:rPr lang="tr-TR" dirty="0" smtClean="0"/>
              <a:t>Baş edemediği zorlukları canlandırır, oynar ve üstesinden gelir. (Hastane deneyimi olan</a:t>
            </a:r>
          </a:p>
          <a:p>
            <a:r>
              <a:rPr lang="tr-TR" dirty="0" smtClean="0"/>
              <a:t>çocuklar/ ambulans ve tedavi)</a:t>
            </a:r>
          </a:p>
          <a:p>
            <a:r>
              <a:rPr lang="tr-TR" dirty="0" smtClean="0"/>
              <a:t>Pozitif bakış açısına sahip olur.</a:t>
            </a:r>
          </a:p>
          <a:p>
            <a:r>
              <a:rPr lang="tr-TR" dirty="0" smtClean="0"/>
              <a:t>Empati kurar – dürtü ve duygularını kontrol etmeyi öğrenir.</a:t>
            </a:r>
          </a:p>
          <a:p>
            <a:r>
              <a:rPr lang="tr-TR" dirty="0" smtClean="0"/>
              <a:t>Çocuğun rahatlamasına (</a:t>
            </a:r>
            <a:r>
              <a:rPr lang="tr-TR" dirty="0" err="1" smtClean="0"/>
              <a:t>katarsis</a:t>
            </a:r>
            <a:r>
              <a:rPr lang="tr-TR" dirty="0" smtClean="0"/>
              <a:t>) imkan sağlar (taciz vb. travma).</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Oyun</a:t>
            </a:r>
            <a:r>
              <a:rPr lang="en-US" dirty="0" smtClean="0"/>
              <a:t> </a:t>
            </a:r>
            <a:r>
              <a:rPr lang="en-US" dirty="0" err="1" smtClean="0"/>
              <a:t>terapisi</a:t>
            </a:r>
            <a:r>
              <a:rPr lang="en-US" dirty="0" smtClean="0"/>
              <a:t> </a:t>
            </a:r>
            <a:r>
              <a:rPr lang="en-US" dirty="0" err="1" smtClean="0"/>
              <a:t>egitimini</a:t>
            </a:r>
            <a:r>
              <a:rPr lang="en-US" dirty="0" smtClean="0"/>
              <a:t> </a:t>
            </a:r>
            <a:r>
              <a:rPr lang="en-US" dirty="0" err="1" smtClean="0"/>
              <a:t>kimler</a:t>
            </a:r>
            <a:r>
              <a:rPr lang="en-US" dirty="0" smtClean="0"/>
              <a:t> </a:t>
            </a:r>
            <a:r>
              <a:rPr lang="en-US" dirty="0" err="1" smtClean="0"/>
              <a:t>almalidir</a:t>
            </a:r>
            <a:r>
              <a:rPr lang="en-US" dirty="0" smtClean="0"/>
              <a:t>?</a:t>
            </a:r>
            <a:endParaRPr lang="en-US" dirty="0"/>
          </a:p>
        </p:txBody>
      </p:sp>
      <p:sp>
        <p:nvSpPr>
          <p:cNvPr id="3" name="Content Placeholder 2"/>
          <p:cNvSpPr>
            <a:spLocks noGrp="1"/>
          </p:cNvSpPr>
          <p:nvPr>
            <p:ph idx="1"/>
          </p:nvPr>
        </p:nvSpPr>
        <p:spPr>
          <a:xfrm>
            <a:off x="1024127" y="2788023"/>
            <a:ext cx="9720073" cy="2877671"/>
          </a:xfrm>
        </p:spPr>
        <p:txBody>
          <a:bodyPr/>
          <a:lstStyle/>
          <a:p>
            <a:pPr marL="0" indent="0" algn="just">
              <a:buNone/>
            </a:pPr>
            <a:r>
              <a:rPr lang="tr-TR" sz="2800" dirty="0" smtClean="0"/>
              <a:t>Psikoloji</a:t>
            </a:r>
            <a:r>
              <a:rPr lang="en-US" sz="2800" dirty="0" smtClean="0"/>
              <a:t>, </a:t>
            </a:r>
            <a:r>
              <a:rPr lang="tr-TR" sz="2800" dirty="0" smtClean="0"/>
              <a:t>PDR, Sosyoloji, Çocuk Gelişimi, Özel Eğitim, Sınıf Öğretmenliği ve Okul Öncesi Öğretmenliği mezunları ve öğrencileri ile birlikte Sosyal Hizmet Uzmanları, Doktorlar, Pedagoglar, Hemşireler ve Öğretmenler katılabilir. Çocuklarının gelişimini önemseyen ebeveynler de bu eğitimi alabilir.</a:t>
            </a:r>
            <a:endParaRPr lang="tr-TR" sz="2800" dirty="0"/>
          </a:p>
        </p:txBody>
      </p:sp>
    </p:spTree>
    <p:extLst>
      <p:ext uri="{BB962C8B-B14F-4D97-AF65-F5344CB8AC3E}">
        <p14:creationId xmlns:p14="http://schemas.microsoft.com/office/powerpoint/2010/main" xmlns="" val="11223538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Oyun</a:t>
            </a:r>
            <a:r>
              <a:rPr lang="en-US" dirty="0" smtClean="0"/>
              <a:t> </a:t>
            </a:r>
            <a:r>
              <a:rPr lang="en-US" dirty="0" err="1" smtClean="0"/>
              <a:t>terapisi</a:t>
            </a:r>
            <a:r>
              <a:rPr lang="en-US" dirty="0" smtClean="0"/>
              <a:t> </a:t>
            </a:r>
            <a:r>
              <a:rPr lang="en-US" dirty="0" err="1" smtClean="0"/>
              <a:t>sertifikasi</a:t>
            </a:r>
            <a:r>
              <a:rPr lang="en-US" dirty="0" smtClean="0"/>
              <a:t> ne </a:t>
            </a:r>
            <a:r>
              <a:rPr lang="en-US" dirty="0" err="1" smtClean="0"/>
              <a:t>ise</a:t>
            </a:r>
            <a:r>
              <a:rPr lang="en-US" dirty="0" smtClean="0"/>
              <a:t> </a:t>
            </a:r>
            <a:r>
              <a:rPr lang="en-US" dirty="0" err="1" smtClean="0"/>
              <a:t>yarar</a:t>
            </a:r>
            <a:r>
              <a:rPr lang="en-US" dirty="0" smtClean="0"/>
              <a:t>?</a:t>
            </a:r>
            <a:endParaRPr lang="tr-TR"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v"/>
            </a:pPr>
            <a:r>
              <a:rPr lang="en-US" sz="2800" dirty="0" smtClean="0"/>
              <a:t> </a:t>
            </a:r>
            <a:r>
              <a:rPr lang="tr-TR" sz="2800" dirty="0" smtClean="0"/>
              <a:t>Oyun </a:t>
            </a:r>
            <a:r>
              <a:rPr lang="tr-TR" sz="2800" dirty="0"/>
              <a:t>terapisi sertifikası almak kişinin olaylara ve çocuklara bakış açısını değiştirir. Bu eğitimi alan kişiler çocuklarla daha kolay bir şekilde iletişim kurarak onların duygu ve düşüncelerini daha kolay bir şekilde anlar</a:t>
            </a:r>
            <a:r>
              <a:rPr lang="tr-TR" sz="2800" dirty="0" smtClean="0"/>
              <a:t>.</a:t>
            </a:r>
            <a:endParaRPr lang="tr-TR" sz="2800" dirty="0"/>
          </a:p>
          <a:p>
            <a:pPr algn="just">
              <a:buFont typeface="Wingdings" panose="05000000000000000000" pitchFamily="2" charset="2"/>
              <a:buChar char="v"/>
            </a:pPr>
            <a:r>
              <a:rPr lang="en-US" sz="2800" dirty="0" smtClean="0"/>
              <a:t> </a:t>
            </a:r>
            <a:r>
              <a:rPr lang="tr-TR" sz="2800" dirty="0" smtClean="0"/>
              <a:t>Dolayısı </a:t>
            </a:r>
            <a:r>
              <a:rPr lang="tr-TR" sz="2800" dirty="0"/>
              <a:t>ile oyun terapisi sertifikası eğitimi alan kişiler kreşlerde, ana okullarında veya özel bakıcı olarak iş sahibi olarak çocuk bakmaya başlayabilirler. Kişiler için oyun terapisti olmanın faydaları arasında çocuklar ile iletişim kurma konusunda ve iş bulma gibi konular yer alır.</a:t>
            </a:r>
          </a:p>
        </p:txBody>
      </p:sp>
    </p:spTree>
    <p:extLst>
      <p:ext uri="{BB962C8B-B14F-4D97-AF65-F5344CB8AC3E}">
        <p14:creationId xmlns:p14="http://schemas.microsoft.com/office/powerpoint/2010/main" xmlns="" val="4012868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İLK ÇOCUKLUK(OYUN) DÖNEMİ(3-6)</a:t>
            </a:r>
            <a:endParaRPr lang="tr-TR" dirty="0"/>
          </a:p>
        </p:txBody>
      </p:sp>
      <p:sp>
        <p:nvSpPr>
          <p:cNvPr id="3" name="2 İçerik Yer Tutucusu"/>
          <p:cNvSpPr>
            <a:spLocks noGrp="1"/>
          </p:cNvSpPr>
          <p:nvPr>
            <p:ph idx="1"/>
          </p:nvPr>
        </p:nvSpPr>
        <p:spPr/>
        <p:txBody>
          <a:bodyPr/>
          <a:lstStyle/>
          <a:p>
            <a:r>
              <a:rPr lang="tr-TR" dirty="0" smtClean="0"/>
              <a:t>Bu dönem, çocukların çevrelerine yönelip dış dünyayı anladıkları ve temel becerileri kazandıkları dönemi içerir. Bir yandan büyümeye devam ederken bir yandan da sosyalleşmeye başlarlar. Okul öncesi eğitime giderek; kurallara uymak, oyun oynamak, arkadaşlık ilişkilerini  geliştirmek gibi okul döneminde sosyal ilişkilerin temelini attıkları bir süreçtir. Bu dönemdeki ben merkezcilik sosyal ilişkilerle törpülenmeye bir sonraki dönemde başlayacaktır. Ayrıca motor becerileri kullandıkları, koordine ettikleri, keşfe çıktıkları süreci de kapsamaktadır (zıplamak, koşmak gibi). Kavram gelişiminin bebeklik döneminde oluşmaya başlamasıyla üstüne eklenen vicdan ve ahlak gelişimi çocukluk döneminde beklenen kazanımlar arasındadır. Doğru olmayan davranış şekillerini bu dönemde anlamaya ve buna göre tepki vermeye başlarlar. Bu süreç diğer dönemlerde de gelişmeye devam etmektedir. Ebeveynlere bu dönemde en iyi tavsiye ise; çocuklarıyla hayal dünyalarını geliştirmelerine  katkı sağlayacak oyunlar oynayarak vakit geçirmeleridir.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İKİNCİL ÇOCUKLUK(İLKOKUL) DÖNEMİ(7-11)</a:t>
            </a:r>
            <a:endParaRPr lang="tr-TR" dirty="0"/>
          </a:p>
        </p:txBody>
      </p:sp>
      <p:sp>
        <p:nvSpPr>
          <p:cNvPr id="3" name="2 İçerik Yer Tutucusu"/>
          <p:cNvSpPr>
            <a:spLocks noGrp="1"/>
          </p:cNvSpPr>
          <p:nvPr>
            <p:ph idx="1"/>
          </p:nvPr>
        </p:nvSpPr>
        <p:spPr/>
        <p:txBody>
          <a:bodyPr/>
          <a:lstStyle/>
          <a:p>
            <a:r>
              <a:rPr lang="tr-TR" dirty="0" smtClean="0"/>
              <a:t>İkinci çocukluk döneminde çocuklar, tam anlamıyla dış dünyaya açılır ve kendilerinin farkına varmaya başlarlar. Bu dönemde; somut düşünme becerileri vardır, ben merkezcilik azalmıştır, arkadaşlık ilişkileri önem kazanmıştır, bilişsel yetilerin farkına varılmıştır, dil becerileri gelişmiş, mantıklı düşünülmeye başlanmış, sportif aktiviteler yapılmaya başlanmış, kız erkek büyümelerinde farklılıklar oluşmaya başlamış, grup kurarak grup liderliği gibi konular çıkmaya başlamış ve vicdan (tutum ve davranışlar tercihen değişiklik göstermeye başlar) gelişimi devam etmektedir.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ERGENLİK DÖNEMİ(12-18)</a:t>
            </a:r>
            <a:endParaRPr lang="tr-TR" dirty="0"/>
          </a:p>
        </p:txBody>
      </p:sp>
      <p:sp>
        <p:nvSpPr>
          <p:cNvPr id="3" name="2 İçerik Yer Tutucusu"/>
          <p:cNvSpPr>
            <a:spLocks noGrp="1"/>
          </p:cNvSpPr>
          <p:nvPr>
            <p:ph idx="1"/>
          </p:nvPr>
        </p:nvSpPr>
        <p:spPr/>
        <p:txBody>
          <a:bodyPr/>
          <a:lstStyle/>
          <a:p>
            <a:r>
              <a:rPr lang="tr-TR" dirty="0" smtClean="0"/>
              <a:t>Ergenlik dönemi, beden değişiminin yaşandığı bir dönemdir. Gelişim ve büyümenin etkisiyle kendini koordine edemeyen ergen, sakarlaşabilir. Ayrıca bu dönemin özellikleri şunlardır: Kimlik arayışına girerler, sosyal ilişkileri sayesinde kendinin farkına varır, soyut düşünme ve bilimsel sorgulama gelişir, ben merkezcilik devam edebilmektedir. Bu dönem bir ergen için çok çalkantılı bir dönemdir. Çevresiyle savaş halindedir. Bazı gençlerde sakin geçerken bazı gençlerde daha gürültülü yaşanabilir. Aile, okul gibi tüm otorite figürlerine karşı duruş sergileyebilirler. Bu sebeple özellikle anne-babanın çocuğuna karşı koşulsuz sevgi ve  kabullenici olması ile yetişkinlik sürecinde ilişkilerinin temellerini atmaya katkı sağlar. Bu süreçte çocuğun özgüvenini geliştirecek aktivitelere yönlendirmeli, kendini tanıması için fırsat verilip desteklenmelidir.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Oyun Nedir?</a:t>
            </a:r>
            <a:endParaRPr lang="tr-TR" dirty="0"/>
          </a:p>
        </p:txBody>
      </p:sp>
      <p:sp>
        <p:nvSpPr>
          <p:cNvPr id="3" name="Content Placeholder 2"/>
          <p:cNvSpPr>
            <a:spLocks noGrp="1"/>
          </p:cNvSpPr>
          <p:nvPr>
            <p:ph idx="1"/>
          </p:nvPr>
        </p:nvSpPr>
        <p:spPr>
          <a:xfrm>
            <a:off x="1024128" y="2084832"/>
            <a:ext cx="9720073" cy="4495262"/>
          </a:xfrm>
        </p:spPr>
        <p:txBody>
          <a:bodyPr>
            <a:normAutofit/>
          </a:bodyPr>
          <a:lstStyle/>
          <a:p>
            <a:pPr algn="just">
              <a:buFont typeface="Wingdings" panose="05000000000000000000" pitchFamily="2" charset="2"/>
              <a:buChar char="v"/>
            </a:pPr>
            <a:r>
              <a:rPr lang="en-US" sz="2000" dirty="0" err="1"/>
              <a:t>O</a:t>
            </a:r>
            <a:r>
              <a:rPr lang="en-US" sz="2000" dirty="0" err="1" smtClean="0"/>
              <a:t>yun</a:t>
            </a:r>
            <a:r>
              <a:rPr lang="en-US" sz="2000" dirty="0"/>
              <a:t>, </a:t>
            </a:r>
            <a:r>
              <a:rPr lang="en-US" sz="2000" dirty="0" err="1"/>
              <a:t>çocuğun</a:t>
            </a:r>
            <a:r>
              <a:rPr lang="en-US" sz="2000" dirty="0"/>
              <a:t> </a:t>
            </a:r>
            <a:r>
              <a:rPr lang="en-US" sz="2000" dirty="0" err="1"/>
              <a:t>deneyimleyerek</a:t>
            </a:r>
            <a:r>
              <a:rPr lang="en-US" sz="2000" dirty="0"/>
              <a:t> </a:t>
            </a:r>
            <a:r>
              <a:rPr lang="en-US" sz="2000" dirty="0" err="1"/>
              <a:t>kendi</a:t>
            </a:r>
            <a:r>
              <a:rPr lang="en-US" sz="2000" dirty="0"/>
              <a:t> </a:t>
            </a:r>
            <a:r>
              <a:rPr lang="en-US" sz="2000" dirty="0" err="1"/>
              <a:t>kendine</a:t>
            </a:r>
            <a:r>
              <a:rPr lang="en-US" sz="2000" dirty="0"/>
              <a:t> </a:t>
            </a:r>
            <a:r>
              <a:rPr lang="en-US" sz="2000" dirty="0" err="1"/>
              <a:t>öğrenmesini</a:t>
            </a:r>
            <a:r>
              <a:rPr lang="en-US" sz="2000" dirty="0"/>
              <a:t> </a:t>
            </a:r>
            <a:r>
              <a:rPr lang="en-US" sz="2000" dirty="0" err="1"/>
              <a:t>sağlayan</a:t>
            </a:r>
            <a:r>
              <a:rPr lang="en-US" sz="2000" dirty="0"/>
              <a:t>,  </a:t>
            </a:r>
            <a:r>
              <a:rPr lang="en-US" sz="2000" dirty="0" err="1"/>
              <a:t>eğlenmek</a:t>
            </a:r>
            <a:r>
              <a:rPr lang="en-US" sz="2000" dirty="0"/>
              <a:t> amacıyla ve  </a:t>
            </a:r>
            <a:r>
              <a:rPr lang="en-US" sz="2000" dirty="0" err="1"/>
              <a:t>içsel</a:t>
            </a:r>
            <a:r>
              <a:rPr lang="en-US" sz="2000" dirty="0"/>
              <a:t> olarak </a:t>
            </a:r>
            <a:r>
              <a:rPr lang="en-US" sz="2000" dirty="0" err="1"/>
              <a:t>güdülenen</a:t>
            </a:r>
            <a:r>
              <a:rPr lang="en-US" sz="2000" dirty="0"/>
              <a:t>,  </a:t>
            </a:r>
            <a:r>
              <a:rPr lang="en-US" sz="2000" dirty="0" err="1"/>
              <a:t>bazen</a:t>
            </a:r>
            <a:r>
              <a:rPr lang="en-US" sz="2000" dirty="0"/>
              <a:t> </a:t>
            </a:r>
            <a:r>
              <a:rPr lang="en-US" sz="2000" dirty="0" err="1"/>
              <a:t>kuralları</a:t>
            </a:r>
            <a:r>
              <a:rPr lang="en-US" sz="2000" dirty="0"/>
              <a:t> </a:t>
            </a:r>
            <a:r>
              <a:rPr lang="en-US" sz="2000" dirty="0" err="1"/>
              <a:t>belirlenmiş</a:t>
            </a:r>
            <a:r>
              <a:rPr lang="en-US" sz="2000" dirty="0"/>
              <a:t> ve </a:t>
            </a:r>
            <a:r>
              <a:rPr lang="en-US" sz="2000" dirty="0" err="1"/>
              <a:t>bilinen</a:t>
            </a:r>
            <a:r>
              <a:rPr lang="en-US" sz="2000" dirty="0"/>
              <a:t>,  </a:t>
            </a:r>
            <a:r>
              <a:rPr lang="en-US" sz="2000" dirty="0" err="1"/>
              <a:t>bazen</a:t>
            </a:r>
            <a:r>
              <a:rPr lang="en-US" sz="2000" dirty="0"/>
              <a:t> de </a:t>
            </a:r>
            <a:r>
              <a:rPr lang="en-US" sz="2000" dirty="0" err="1"/>
              <a:t>kendiliğinden</a:t>
            </a:r>
            <a:r>
              <a:rPr lang="en-US" sz="2000" dirty="0"/>
              <a:t> </a:t>
            </a:r>
            <a:r>
              <a:rPr lang="en-US" sz="2000" dirty="0" err="1"/>
              <a:t>gelişen</a:t>
            </a:r>
            <a:r>
              <a:rPr lang="en-US" sz="2000" dirty="0"/>
              <a:t> ve </a:t>
            </a:r>
            <a:r>
              <a:rPr lang="en-US" sz="2000" dirty="0" err="1"/>
              <a:t>mutluluk</a:t>
            </a:r>
            <a:r>
              <a:rPr lang="en-US" sz="2000" dirty="0"/>
              <a:t>, </a:t>
            </a:r>
            <a:r>
              <a:rPr lang="en-US" sz="2000" dirty="0" err="1"/>
              <a:t>coşku</a:t>
            </a:r>
            <a:r>
              <a:rPr lang="en-US" sz="2000" dirty="0"/>
              <a:t>, </a:t>
            </a:r>
            <a:r>
              <a:rPr lang="en-US" sz="2000" dirty="0" err="1"/>
              <a:t>heyecan</a:t>
            </a:r>
            <a:r>
              <a:rPr lang="en-US" sz="2000" dirty="0"/>
              <a:t>,  </a:t>
            </a:r>
            <a:r>
              <a:rPr lang="en-US" sz="2000" dirty="0" err="1"/>
              <a:t>merak</a:t>
            </a:r>
            <a:r>
              <a:rPr lang="en-US" sz="2000" dirty="0"/>
              <a:t> </a:t>
            </a:r>
            <a:r>
              <a:rPr lang="en-US" sz="2000" dirty="0" err="1"/>
              <a:t>duygularını</a:t>
            </a:r>
            <a:r>
              <a:rPr lang="en-US" sz="2000" dirty="0"/>
              <a:t> da </a:t>
            </a:r>
            <a:r>
              <a:rPr lang="en-US" sz="2000" dirty="0" err="1"/>
              <a:t>içinde</a:t>
            </a:r>
            <a:r>
              <a:rPr lang="en-US" sz="2000" dirty="0"/>
              <a:t> </a:t>
            </a:r>
            <a:r>
              <a:rPr lang="en-US" sz="2000" dirty="0" err="1"/>
              <a:t>barındıran</a:t>
            </a:r>
            <a:r>
              <a:rPr lang="en-US" sz="2000" dirty="0"/>
              <a:t>  </a:t>
            </a:r>
            <a:r>
              <a:rPr lang="en-US" sz="2000" dirty="0" err="1"/>
              <a:t>davranışlardan</a:t>
            </a:r>
            <a:r>
              <a:rPr lang="en-US" sz="2000" dirty="0"/>
              <a:t> </a:t>
            </a:r>
            <a:r>
              <a:rPr lang="en-US" sz="2000" dirty="0" err="1" smtClean="0"/>
              <a:t>oluşan</a:t>
            </a:r>
            <a:r>
              <a:rPr lang="en-US" sz="2000" dirty="0" smtClean="0"/>
              <a:t> </a:t>
            </a:r>
            <a:r>
              <a:rPr lang="en-US" sz="2000" dirty="0" err="1"/>
              <a:t>bir</a:t>
            </a:r>
            <a:r>
              <a:rPr lang="en-US" sz="2000" dirty="0"/>
              <a:t> </a:t>
            </a:r>
            <a:r>
              <a:rPr lang="en-US" sz="2000" dirty="0" err="1"/>
              <a:t>etkinliktir</a:t>
            </a:r>
            <a:r>
              <a:rPr lang="en-US" sz="2000" dirty="0" smtClean="0"/>
              <a:t>. </a:t>
            </a:r>
          </a:p>
          <a:p>
            <a:pPr algn="just">
              <a:buFont typeface="Wingdings" panose="05000000000000000000" pitchFamily="2" charset="2"/>
              <a:buChar char="v"/>
            </a:pPr>
            <a:r>
              <a:rPr lang="en-US" sz="2000" dirty="0" err="1"/>
              <a:t>Oyun</a:t>
            </a:r>
            <a:r>
              <a:rPr lang="en-US" sz="2000" dirty="0"/>
              <a:t>, </a:t>
            </a:r>
            <a:r>
              <a:rPr lang="en-US" sz="2000" dirty="0" err="1"/>
              <a:t>çocukların</a:t>
            </a:r>
            <a:r>
              <a:rPr lang="en-US" sz="2000" dirty="0"/>
              <a:t> </a:t>
            </a:r>
            <a:r>
              <a:rPr lang="en-US" sz="2000" dirty="0" err="1"/>
              <a:t>gelişiminde</a:t>
            </a:r>
            <a:r>
              <a:rPr lang="en-US" sz="2000" dirty="0"/>
              <a:t> </a:t>
            </a:r>
            <a:r>
              <a:rPr lang="en-US" sz="2000" dirty="0" err="1"/>
              <a:t>önemle</a:t>
            </a:r>
            <a:r>
              <a:rPr lang="en-US" sz="2000" dirty="0"/>
              <a:t> </a:t>
            </a:r>
            <a:r>
              <a:rPr lang="en-US" sz="2000" dirty="0" err="1"/>
              <a:t>yer</a:t>
            </a:r>
            <a:r>
              <a:rPr lang="en-US" sz="2000" dirty="0"/>
              <a:t> </a:t>
            </a:r>
            <a:r>
              <a:rPr lang="en-US" sz="2000" dirty="0" err="1"/>
              <a:t>alan</a:t>
            </a:r>
            <a:r>
              <a:rPr lang="en-US" sz="2000" dirty="0"/>
              <a:t> </a:t>
            </a:r>
            <a:r>
              <a:rPr lang="en-US" sz="2000" dirty="0" err="1"/>
              <a:t>bir</a:t>
            </a:r>
            <a:r>
              <a:rPr lang="en-US" sz="2000" dirty="0"/>
              <a:t> </a:t>
            </a:r>
            <a:r>
              <a:rPr lang="en-US" sz="2000" dirty="0" err="1"/>
              <a:t>etkinliktir</a:t>
            </a:r>
            <a:r>
              <a:rPr lang="en-US" sz="2000" dirty="0"/>
              <a:t>. </a:t>
            </a:r>
            <a:r>
              <a:rPr lang="en-US" sz="2000" dirty="0" err="1"/>
              <a:t>Çocuk</a:t>
            </a:r>
            <a:r>
              <a:rPr lang="en-US" sz="2000" dirty="0"/>
              <a:t>, </a:t>
            </a:r>
            <a:r>
              <a:rPr lang="en-US" sz="2000" dirty="0" err="1"/>
              <a:t>kendi</a:t>
            </a:r>
            <a:r>
              <a:rPr lang="en-US" sz="2000" dirty="0"/>
              <a:t> </a:t>
            </a:r>
            <a:r>
              <a:rPr lang="en-US" sz="2000" dirty="0" err="1"/>
              <a:t>kendine</a:t>
            </a:r>
            <a:r>
              <a:rPr lang="en-US" sz="2000" dirty="0"/>
              <a:t> veya </a:t>
            </a:r>
            <a:r>
              <a:rPr lang="en-US" sz="2000" dirty="0" err="1"/>
              <a:t>arkadaşları</a:t>
            </a:r>
            <a:r>
              <a:rPr lang="en-US" sz="2000" dirty="0"/>
              <a:t> </a:t>
            </a:r>
            <a:r>
              <a:rPr lang="en-US" sz="2000" dirty="0" err="1"/>
              <a:t>ile</a:t>
            </a:r>
            <a:r>
              <a:rPr lang="en-US" sz="2000" dirty="0"/>
              <a:t> her </a:t>
            </a:r>
            <a:r>
              <a:rPr lang="en-US" sz="2000" dirty="0" err="1"/>
              <a:t>alanda</a:t>
            </a:r>
            <a:r>
              <a:rPr lang="en-US" sz="2000" dirty="0"/>
              <a:t> </a:t>
            </a:r>
            <a:r>
              <a:rPr lang="en-US" sz="2000" dirty="0" err="1"/>
              <a:t>oyun</a:t>
            </a:r>
            <a:r>
              <a:rPr lang="en-US" sz="2000" dirty="0"/>
              <a:t> </a:t>
            </a:r>
            <a:r>
              <a:rPr lang="en-US" sz="2000" dirty="0" err="1"/>
              <a:t>oynamanın</a:t>
            </a:r>
            <a:r>
              <a:rPr lang="en-US" sz="2000" dirty="0"/>
              <a:t> ve </a:t>
            </a:r>
            <a:r>
              <a:rPr lang="en-US" sz="2000" dirty="0" err="1"/>
              <a:t>sosyalleşmenin</a:t>
            </a:r>
            <a:r>
              <a:rPr lang="en-US" sz="2000" dirty="0"/>
              <a:t> </a:t>
            </a:r>
            <a:r>
              <a:rPr lang="en-US" sz="2000" dirty="0" err="1"/>
              <a:t>bir</a:t>
            </a:r>
            <a:r>
              <a:rPr lang="en-US" sz="2000" dirty="0"/>
              <a:t> </a:t>
            </a:r>
            <a:r>
              <a:rPr lang="en-US" sz="2000" dirty="0" err="1"/>
              <a:t>yolunu</a:t>
            </a:r>
            <a:r>
              <a:rPr lang="en-US" sz="2000" dirty="0"/>
              <a:t> </a:t>
            </a:r>
            <a:r>
              <a:rPr lang="en-US" sz="2000" dirty="0" err="1"/>
              <a:t>bulur</a:t>
            </a:r>
            <a:r>
              <a:rPr lang="en-US" sz="2000" dirty="0"/>
              <a:t>. </a:t>
            </a:r>
            <a:r>
              <a:rPr lang="en-US" sz="2000" dirty="0" err="1"/>
              <a:t>Oynadığı</a:t>
            </a:r>
            <a:r>
              <a:rPr lang="en-US" sz="2000" dirty="0"/>
              <a:t> </a:t>
            </a:r>
            <a:r>
              <a:rPr lang="en-US" sz="2000" dirty="0" err="1"/>
              <a:t>oyunlarla</a:t>
            </a:r>
            <a:r>
              <a:rPr lang="en-US" sz="2000" dirty="0"/>
              <a:t>  </a:t>
            </a:r>
            <a:r>
              <a:rPr lang="en-US" sz="2000" dirty="0" err="1"/>
              <a:t>sorumluluk</a:t>
            </a:r>
            <a:r>
              <a:rPr lang="en-US" sz="2000" dirty="0"/>
              <a:t> </a:t>
            </a:r>
            <a:r>
              <a:rPr lang="en-US" sz="2000" dirty="0" err="1"/>
              <a:t>alır</a:t>
            </a:r>
            <a:r>
              <a:rPr lang="en-US" sz="2000" dirty="0"/>
              <a:t>, </a:t>
            </a:r>
            <a:r>
              <a:rPr lang="en-US" sz="2000" dirty="0" err="1"/>
              <a:t>toplumsal</a:t>
            </a:r>
            <a:r>
              <a:rPr lang="en-US" sz="2000" dirty="0"/>
              <a:t> </a:t>
            </a:r>
            <a:r>
              <a:rPr lang="en-US" sz="2000" dirty="0" err="1"/>
              <a:t>kuralları</a:t>
            </a:r>
            <a:r>
              <a:rPr lang="en-US" sz="2000" dirty="0"/>
              <a:t> </a:t>
            </a:r>
            <a:r>
              <a:rPr lang="en-US" sz="2000" dirty="0" err="1"/>
              <a:t>öğrenir</a:t>
            </a:r>
            <a:r>
              <a:rPr lang="en-US" sz="2000" dirty="0"/>
              <a:t>. </a:t>
            </a:r>
            <a:r>
              <a:rPr lang="en-US" sz="2000" dirty="0" err="1"/>
              <a:t>Düşünce</a:t>
            </a:r>
            <a:r>
              <a:rPr lang="en-US" sz="2000" dirty="0"/>
              <a:t>, </a:t>
            </a:r>
            <a:r>
              <a:rPr lang="en-US" sz="2000" dirty="0" err="1"/>
              <a:t>duygu</a:t>
            </a:r>
            <a:r>
              <a:rPr lang="en-US" sz="2000" dirty="0"/>
              <a:t> ve </a:t>
            </a:r>
            <a:r>
              <a:rPr lang="en-US" sz="2000" dirty="0" err="1"/>
              <a:t>ilişkiler</a:t>
            </a:r>
            <a:r>
              <a:rPr lang="en-US" sz="2000" dirty="0"/>
              <a:t> </a:t>
            </a:r>
            <a:r>
              <a:rPr lang="en-US" sz="2000" dirty="0" err="1"/>
              <a:t>açısından</a:t>
            </a:r>
            <a:r>
              <a:rPr lang="en-US" sz="2000" dirty="0"/>
              <a:t> </a:t>
            </a:r>
            <a:r>
              <a:rPr lang="en-US" sz="2000" dirty="0" err="1"/>
              <a:t>oyun</a:t>
            </a:r>
            <a:r>
              <a:rPr lang="en-US" sz="2000" dirty="0"/>
              <a:t> </a:t>
            </a:r>
            <a:r>
              <a:rPr lang="en-US" sz="2000" dirty="0" err="1"/>
              <a:t>yoluyla</a:t>
            </a:r>
            <a:r>
              <a:rPr lang="en-US" sz="2000" dirty="0"/>
              <a:t> </a:t>
            </a:r>
            <a:r>
              <a:rPr lang="en-US" sz="2000" dirty="0" err="1"/>
              <a:t>kontrol</a:t>
            </a:r>
            <a:r>
              <a:rPr lang="en-US" sz="2000" dirty="0"/>
              <a:t> </a:t>
            </a:r>
            <a:r>
              <a:rPr lang="en-US" sz="2000" dirty="0" err="1"/>
              <a:t>kazanır</a:t>
            </a:r>
            <a:r>
              <a:rPr lang="en-US" sz="2000" dirty="0" smtClean="0"/>
              <a:t>.</a:t>
            </a:r>
            <a:endParaRPr lang="en-US" sz="2000" b="1" dirty="0"/>
          </a:p>
          <a:p>
            <a:pPr algn="just">
              <a:buFont typeface="Wingdings" panose="05000000000000000000" pitchFamily="2" charset="2"/>
              <a:buChar char="v"/>
            </a:pPr>
            <a:r>
              <a:rPr lang="en-US" sz="2000" dirty="0" err="1"/>
              <a:t>Yetişkinler</a:t>
            </a:r>
            <a:r>
              <a:rPr lang="en-US" sz="2000" dirty="0"/>
              <a:t> </a:t>
            </a:r>
            <a:r>
              <a:rPr lang="en-US" sz="2000" dirty="0" err="1"/>
              <a:t>açısından</a:t>
            </a:r>
            <a:r>
              <a:rPr lang="en-US" sz="2000" dirty="0"/>
              <a:t> </a:t>
            </a:r>
            <a:r>
              <a:rPr lang="en-US" sz="2000" dirty="0" err="1"/>
              <a:t>oyun</a:t>
            </a:r>
            <a:r>
              <a:rPr lang="en-US" sz="2000" dirty="0"/>
              <a:t>, </a:t>
            </a:r>
            <a:r>
              <a:rPr lang="en-US" sz="2000" dirty="0" err="1"/>
              <a:t>çocuğun</a:t>
            </a:r>
            <a:r>
              <a:rPr lang="en-US" sz="2000" dirty="0"/>
              <a:t> </a:t>
            </a:r>
            <a:r>
              <a:rPr lang="en-US" sz="2000" dirty="0" err="1"/>
              <a:t>eğlenmesine</a:t>
            </a:r>
            <a:r>
              <a:rPr lang="en-US" sz="2000" dirty="0"/>
              <a:t> ve </a:t>
            </a:r>
            <a:r>
              <a:rPr lang="en-US" sz="2000" dirty="0" err="1"/>
              <a:t>oyalanmasına</a:t>
            </a:r>
            <a:r>
              <a:rPr lang="en-US" sz="2000" dirty="0"/>
              <a:t> </a:t>
            </a:r>
            <a:r>
              <a:rPr lang="en-US" sz="2000" dirty="0" err="1"/>
              <a:t>yarayan</a:t>
            </a:r>
            <a:r>
              <a:rPr lang="en-US" sz="2000" dirty="0"/>
              <a:t> </a:t>
            </a:r>
            <a:r>
              <a:rPr lang="en-US" sz="2000" dirty="0" err="1"/>
              <a:t>amaçsız</a:t>
            </a:r>
            <a:r>
              <a:rPr lang="en-US" sz="2000" dirty="0"/>
              <a:t> </a:t>
            </a:r>
            <a:r>
              <a:rPr lang="en-US" sz="2000" dirty="0" err="1"/>
              <a:t>bir</a:t>
            </a:r>
            <a:r>
              <a:rPr lang="en-US" sz="2000" dirty="0"/>
              <a:t> </a:t>
            </a:r>
            <a:r>
              <a:rPr lang="en-US" sz="2000" dirty="0" err="1"/>
              <a:t>uğraştır</a:t>
            </a:r>
            <a:r>
              <a:rPr lang="en-US" sz="2000" dirty="0"/>
              <a:t>.   </a:t>
            </a:r>
            <a:r>
              <a:rPr lang="en-US" sz="2000" dirty="0" err="1"/>
              <a:t>Oyun</a:t>
            </a:r>
            <a:r>
              <a:rPr lang="en-US" sz="2000" dirty="0"/>
              <a:t>, </a:t>
            </a:r>
            <a:r>
              <a:rPr lang="en-US" sz="2000" dirty="0" err="1"/>
              <a:t>çocuklarla</a:t>
            </a:r>
            <a:r>
              <a:rPr lang="en-US" sz="2000" dirty="0"/>
              <a:t> </a:t>
            </a:r>
            <a:r>
              <a:rPr lang="en-US" sz="2000" dirty="0" err="1"/>
              <a:t>iletişim</a:t>
            </a:r>
            <a:r>
              <a:rPr lang="en-US" sz="2000" dirty="0"/>
              <a:t> </a:t>
            </a:r>
            <a:r>
              <a:rPr lang="en-US" sz="2000" dirty="0" err="1"/>
              <a:t>kurmanın</a:t>
            </a:r>
            <a:r>
              <a:rPr lang="en-US" sz="2000" dirty="0"/>
              <a:t> ve </a:t>
            </a:r>
            <a:r>
              <a:rPr lang="en-US" sz="2000" dirty="0" err="1"/>
              <a:t>onların</a:t>
            </a:r>
            <a:r>
              <a:rPr lang="en-US" sz="2000" dirty="0"/>
              <a:t> </a:t>
            </a:r>
            <a:r>
              <a:rPr lang="en-US" sz="2000" dirty="0" err="1"/>
              <a:t>dünyasını</a:t>
            </a:r>
            <a:r>
              <a:rPr lang="en-US" sz="2000" dirty="0"/>
              <a:t> </a:t>
            </a:r>
            <a:r>
              <a:rPr lang="en-US" sz="2000" dirty="0" err="1"/>
              <a:t>paylaşmanın</a:t>
            </a:r>
            <a:r>
              <a:rPr lang="en-US" sz="2000" dirty="0"/>
              <a:t> </a:t>
            </a:r>
            <a:r>
              <a:rPr lang="en-US" sz="2000" dirty="0" err="1"/>
              <a:t>en</a:t>
            </a:r>
            <a:r>
              <a:rPr lang="en-US" sz="2000" dirty="0"/>
              <a:t> </a:t>
            </a:r>
            <a:r>
              <a:rPr lang="en-US" sz="2000" dirty="0" err="1"/>
              <a:t>doğal</a:t>
            </a:r>
            <a:r>
              <a:rPr lang="en-US" sz="2000" dirty="0"/>
              <a:t> </a:t>
            </a:r>
            <a:r>
              <a:rPr lang="en-US" sz="2000" dirty="0" err="1"/>
              <a:t>yoludur</a:t>
            </a:r>
            <a:r>
              <a:rPr lang="en-US" sz="2000" dirty="0"/>
              <a:t> ve </a:t>
            </a:r>
            <a:r>
              <a:rPr lang="en-US" sz="2000" dirty="0" err="1"/>
              <a:t>en</a:t>
            </a:r>
            <a:r>
              <a:rPr lang="en-US" sz="2000" dirty="0"/>
              <a:t> </a:t>
            </a:r>
            <a:r>
              <a:rPr lang="en-US" sz="2000" dirty="0" err="1"/>
              <a:t>sağlıklı</a:t>
            </a:r>
            <a:r>
              <a:rPr lang="en-US" sz="2000" dirty="0"/>
              <a:t> </a:t>
            </a:r>
            <a:r>
              <a:rPr lang="en-US" sz="2000" dirty="0" err="1"/>
              <a:t>sonuç</a:t>
            </a:r>
            <a:r>
              <a:rPr lang="en-US" sz="2000" dirty="0"/>
              <a:t> </a:t>
            </a:r>
            <a:r>
              <a:rPr lang="en-US" sz="2000" dirty="0" err="1"/>
              <a:t>veren</a:t>
            </a:r>
            <a:r>
              <a:rPr lang="en-US" sz="2000" dirty="0"/>
              <a:t> </a:t>
            </a:r>
            <a:r>
              <a:rPr lang="en-US" sz="2000" dirty="0" err="1"/>
              <a:t>yöntemidir</a:t>
            </a:r>
            <a:r>
              <a:rPr lang="en-US" sz="2000" dirty="0"/>
              <a:t>.  </a:t>
            </a:r>
            <a:r>
              <a:rPr lang="en-US" sz="2000" dirty="0" err="1"/>
              <a:t>Çocuk</a:t>
            </a:r>
            <a:r>
              <a:rPr lang="en-US" sz="2000" dirty="0"/>
              <a:t> için </a:t>
            </a:r>
            <a:r>
              <a:rPr lang="en-US" sz="2000" dirty="0" err="1"/>
              <a:t>oyun</a:t>
            </a:r>
            <a:r>
              <a:rPr lang="en-US" sz="2000" dirty="0"/>
              <a:t>,    </a:t>
            </a:r>
            <a:r>
              <a:rPr lang="en-US" sz="2000" dirty="0" err="1"/>
              <a:t>içinde</a:t>
            </a:r>
            <a:r>
              <a:rPr lang="en-US" sz="2000" dirty="0"/>
              <a:t> </a:t>
            </a:r>
            <a:r>
              <a:rPr lang="en-US" sz="2000" dirty="0" err="1"/>
              <a:t>yaşadığı</a:t>
            </a:r>
            <a:r>
              <a:rPr lang="en-US" sz="2000" dirty="0"/>
              <a:t> ve </a:t>
            </a:r>
            <a:r>
              <a:rPr lang="en-US" sz="2000" dirty="0" err="1"/>
              <a:t>mutlu</a:t>
            </a:r>
            <a:r>
              <a:rPr lang="en-US" sz="2000" dirty="0"/>
              <a:t> </a:t>
            </a:r>
            <a:r>
              <a:rPr lang="en-US" sz="2000" dirty="0" err="1"/>
              <a:t>olduğu</a:t>
            </a:r>
            <a:r>
              <a:rPr lang="en-US" sz="2000" dirty="0"/>
              <a:t> </a:t>
            </a:r>
            <a:r>
              <a:rPr lang="en-US" sz="2000" dirty="0" err="1"/>
              <a:t>bir</a:t>
            </a:r>
            <a:r>
              <a:rPr lang="en-US" sz="2000" dirty="0"/>
              <a:t> </a:t>
            </a:r>
            <a:r>
              <a:rPr lang="en-US" sz="2000" dirty="0" err="1"/>
              <a:t>dünyadır</a:t>
            </a:r>
            <a:r>
              <a:rPr lang="en-US" sz="2000" dirty="0"/>
              <a:t>.</a:t>
            </a:r>
            <a:endParaRPr lang="en-US" sz="2000" dirty="0" smtClean="0"/>
          </a:p>
          <a:p>
            <a:pPr algn="just">
              <a:buFont typeface="Wingdings" panose="05000000000000000000" pitchFamily="2" charset="2"/>
              <a:buChar char="v"/>
            </a:pPr>
            <a:endParaRPr lang="en-US" sz="2000" dirty="0" smtClean="0"/>
          </a:p>
          <a:p>
            <a:pPr marL="0" indent="0">
              <a:buNone/>
            </a:pPr>
            <a:endParaRPr lang="en-US" dirty="0"/>
          </a:p>
        </p:txBody>
      </p:sp>
    </p:spTree>
    <p:extLst>
      <p:ext uri="{BB962C8B-B14F-4D97-AF65-F5344CB8AC3E}">
        <p14:creationId xmlns:p14="http://schemas.microsoft.com/office/powerpoint/2010/main" xmlns="" val="4294121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Parten’in</a:t>
            </a:r>
            <a:r>
              <a:rPr lang="tr-TR" dirty="0" smtClean="0"/>
              <a:t> sosyal oyun sınıflandırması</a:t>
            </a:r>
            <a:endParaRPr lang="tr-TR" dirty="0"/>
          </a:p>
        </p:txBody>
      </p:sp>
      <p:sp>
        <p:nvSpPr>
          <p:cNvPr id="3" name="2 İçerik Yer Tutucusu"/>
          <p:cNvSpPr>
            <a:spLocks noGrp="1"/>
          </p:cNvSpPr>
          <p:nvPr>
            <p:ph idx="1"/>
          </p:nvPr>
        </p:nvSpPr>
        <p:spPr/>
        <p:txBody>
          <a:bodyPr/>
          <a:lstStyle/>
          <a:p>
            <a:pPr fontAlgn="base"/>
            <a:r>
              <a:rPr lang="tr-TR" dirty="0" smtClean="0"/>
              <a:t>Tek Başına Oyun:</a:t>
            </a:r>
          </a:p>
          <a:p>
            <a:pPr fontAlgn="base"/>
            <a:r>
              <a:rPr lang="tr-TR" dirty="0" smtClean="0"/>
              <a:t>Bu dönemin başlangıcında çocuk öncelikle kendi uzuvlarıyla ve birkaç aylık olunca da çevresindeki uyarıcılarla ilgilenmeye başlar. Nesnelerin renkleri, sesleri ve hareketleri çocuğun oyunudur. Daha sonra diğer kişilerle sosyal etkileşimi olmadan, oyuncaklarıyla yalnız başına oynar. Grup aktivitelerinde arkadaşlarına katılmaz, çevresindeki çocukların oyunundan etkilenmez ve bağımsız davranır. Bu dönemin en belirgin özelliği, çocuğun çevresindeki hiçbir şeyden etkilenmeden oyununa devam etmesidir.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Parten’in</a:t>
            </a:r>
            <a:r>
              <a:rPr lang="tr-TR" dirty="0" smtClean="0"/>
              <a:t> sosyal oyun sınıflandırması</a:t>
            </a:r>
            <a:endParaRPr lang="tr-TR" dirty="0"/>
          </a:p>
        </p:txBody>
      </p:sp>
      <p:sp>
        <p:nvSpPr>
          <p:cNvPr id="3" name="2 İçerik Yer Tutucusu"/>
          <p:cNvSpPr>
            <a:spLocks noGrp="1"/>
          </p:cNvSpPr>
          <p:nvPr>
            <p:ph idx="1"/>
          </p:nvPr>
        </p:nvSpPr>
        <p:spPr/>
        <p:txBody>
          <a:bodyPr/>
          <a:lstStyle/>
          <a:p>
            <a:pPr fontAlgn="base"/>
            <a:r>
              <a:rPr lang="tr-TR" dirty="0" smtClean="0"/>
              <a:t> Oyunu İzleme:</a:t>
            </a:r>
          </a:p>
          <a:p>
            <a:pPr fontAlgn="base"/>
            <a:r>
              <a:rPr lang="tr-TR" dirty="0" smtClean="0"/>
              <a:t>Bu dönemde çocuk diğer çocuklarla her hangi bir ilişki kurmaksızın, sadece onların oyunlarını izler veya oyuna katılmadan onların davranışları hakkında sorular sorabilir. Bu oyun aşaması tek başına oyun aşamasından çocuğun diğerlerinin oyunuyla ilgilenmesi ile ayırt edilebilinir.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247</TotalTime>
  <Words>1522</Words>
  <Application>Microsoft Office PowerPoint</Application>
  <PresentationFormat>Özel</PresentationFormat>
  <Paragraphs>175</Paragraphs>
  <Slides>34</Slides>
  <Notes>1</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Integral</vt:lpstr>
      <vt:lpstr>OYUN TERAPISI</vt:lpstr>
      <vt:lpstr>Çocuk gelişim evreleri</vt:lpstr>
      <vt:lpstr>BEBEKLİK DÖNEMİ(0-2)</vt:lpstr>
      <vt:lpstr>İLK ÇOCUKLUK(OYUN) DÖNEMİ(3-6)</vt:lpstr>
      <vt:lpstr>İKİNCİL ÇOCUKLUK(İLKOKUL) DÖNEMİ(7-11)</vt:lpstr>
      <vt:lpstr>ERGENLİK DÖNEMİ(12-18)</vt:lpstr>
      <vt:lpstr>Oyun Nedir?</vt:lpstr>
      <vt:lpstr>Parten’in sosyal oyun sınıflandırması</vt:lpstr>
      <vt:lpstr>Parten’in sosyal oyun sınıflandırması</vt:lpstr>
      <vt:lpstr>Parten’in sosyal oyun sınıflandırması</vt:lpstr>
      <vt:lpstr>Parten’in sosyal oyun sınıflandırması</vt:lpstr>
      <vt:lpstr>Parten’in sosyal oyun sınıflandırması</vt:lpstr>
      <vt:lpstr>Pıaget’e göre oyun sınıflandırılması</vt:lpstr>
      <vt:lpstr>Pıaget’e göre oyun sınıflandırılması</vt:lpstr>
      <vt:lpstr>Pıaget’e göre oyun sınıflandırılması</vt:lpstr>
      <vt:lpstr>Oyun Cesitleri Nelerdir?</vt:lpstr>
      <vt:lpstr>Cocuk ve Oyun</vt:lpstr>
      <vt:lpstr>YAŞ ARALIKLARINA GÖRE OYUN</vt:lpstr>
      <vt:lpstr>YAŞ ARALIKLARINA GÖRE OYUN</vt:lpstr>
      <vt:lpstr>YAŞ ARALIKLARINA GÖRE OYUN</vt:lpstr>
      <vt:lpstr>YAŞ ARALIKLARINA GÖRE OYUN</vt:lpstr>
      <vt:lpstr>YAŞ ARALIKLARINA GÖRE OYUN</vt:lpstr>
      <vt:lpstr>Oyun terapisi</vt:lpstr>
      <vt:lpstr>Oyun Terapisi nedir?</vt:lpstr>
      <vt:lpstr>Oyun terapisi çeşitleri nelerdir?</vt:lpstr>
      <vt:lpstr>Neden oyun terapisi</vt:lpstr>
      <vt:lpstr>NEDEN OYUN TERAPİSİ</vt:lpstr>
      <vt:lpstr>OYUN TERAPİSİN ÖNEMİ</vt:lpstr>
      <vt:lpstr>OYUN TERAPİSİNİN ETKİLERİ</vt:lpstr>
      <vt:lpstr>OYUN VE OYUN TERAPİSİNİN TERAPÖTİK GÜÇLERİ</vt:lpstr>
      <vt:lpstr>OYUN TERAPİSİ NE İŞE YARAR?</vt:lpstr>
      <vt:lpstr>OYUN TERAPİSİ NE İŞE YARAR?</vt:lpstr>
      <vt:lpstr>Oyun terapisi egitimini kimler almalidir?</vt:lpstr>
      <vt:lpstr>Oyun terapisi sertifikasi ne ise yarar?</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Afranur Sisman</dc:creator>
  <cp:lastModifiedBy>toshiba</cp:lastModifiedBy>
  <cp:revision>23</cp:revision>
  <dcterms:created xsi:type="dcterms:W3CDTF">2022-03-11T10:20:55Z</dcterms:created>
  <dcterms:modified xsi:type="dcterms:W3CDTF">2022-03-12T17:47:11Z</dcterms:modified>
</cp:coreProperties>
</file>